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4" r:id="rId3"/>
  </p:sldMasterIdLst>
  <p:notesMasterIdLst>
    <p:notesMasterId r:id="rId6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Fai clic per spostare la diapositiva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it-IT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Fai clic per modificare il formato delle note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&lt;intestazione&gt;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dt" idx="1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&lt;data/ora&gt;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ftr" idx="1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sldNum" idx="1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435D9B4-8642-4BAC-A538-D8DBFE8CEF02}" type="slidenum"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‹N›</a:t>
            </a:fld>
            <a:endParaRPr lang="it-I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sldNum" idx="20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FEE588C3-1CD1-4174-B28F-44C0C9A4DF4F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sldNum" idx="29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EEE60C27-D5A6-480F-8BC0-90B67EE4A811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44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sldNum" idx="30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C8E9D953-E487-4164-9BFF-32181D2AE8A3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51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sldNum" idx="31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E8379B31-BA1E-4543-890E-6B8596616919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52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32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C6437BA3-FC9C-4ACA-9D98-FD3ED17B406D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53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sldNum" idx="33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FB9AE2D4-25D7-4468-97FC-C07D1153A271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54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sldNum" idx="34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4A9DB206-4A48-4C92-8172-93EC20B0CB71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55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sldNum" idx="35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4B64AD6A-A30C-4941-8220-5ED4D85E4A73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56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sldNum" idx="21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DA4A0133-2079-4826-905A-D8D34C164080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sldNum" idx="22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E78FF281-9036-46AB-9881-F166B4807C32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6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23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FAAB9302-A99D-4DDD-AAD3-BE569E57A647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7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sldNum" idx="24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A2F83AC3-7AE7-4E75-B374-2C0826ACA8B9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11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sldNum" idx="25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23AFBC72-99C9-4F7C-B0F4-29175981BE09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22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sldNum" idx="26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2A4C16AB-7260-473A-8DAD-F43BEF5ECED1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26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sldNum" idx="27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63137149-4920-46EA-B9F7-CBF62C878241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39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800" cy="446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sldNum" idx="28"/>
          </p:nvPr>
        </p:nvSpPr>
        <p:spPr>
          <a:xfrm>
            <a:off x="3849840" y="9428040"/>
            <a:ext cx="29451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07520">
              <a:lnSpc>
                <a:spcPct val="100000"/>
              </a:lnSpc>
              <a:buNone/>
              <a:tabLst>
                <a:tab pos="0" algn="l"/>
              </a:tabLst>
              <a:def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7520">
              <a:lnSpc>
                <a:spcPct val="100000"/>
              </a:lnSpc>
              <a:buNone/>
              <a:tabLst>
                <a:tab pos="0" algn="l"/>
              </a:tabLst>
            </a:pPr>
            <a:fld id="{2AE19814-9D9D-4813-A5AD-87D8AE23513D}" type="slidenum"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43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titolo della presentazion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9"/>
          <p:cNvSpPr/>
          <p:nvPr/>
        </p:nvSpPr>
        <p:spPr>
          <a:xfrm>
            <a:off x="8674200" y="4773600"/>
            <a:ext cx="306720" cy="2433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4" name="Segnaposto numero diapositiva 5"/>
          <p:cNvSpPr/>
          <p:nvPr/>
        </p:nvSpPr>
        <p:spPr>
          <a:xfrm>
            <a:off x="8515440" y="4743360"/>
            <a:ext cx="627480" cy="2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defTabSz="407520">
              <a:lnSpc>
                <a:spcPct val="100000"/>
              </a:lnSpc>
            </a:pPr>
            <a:fld id="{19C37C8E-7715-4A72-AF92-5AEFB5BAB5D9}" type="slidenum">
              <a:rPr lang="it-IT" sz="610" b="1" u="none" strike="noStrike">
                <a:solidFill>
                  <a:schemeClr val="lt1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6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Immagine 2"/>
          <p:cNvPicPr/>
          <p:nvPr/>
        </p:nvPicPr>
        <p:blipFill>
          <a:blip r:embed="rId2"/>
          <a:stretch/>
        </p:blipFill>
        <p:spPr>
          <a:xfrm>
            <a:off x="9360" y="0"/>
            <a:ext cx="9133560" cy="514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vale 4"/>
          <p:cNvSpPr/>
          <p:nvPr/>
        </p:nvSpPr>
        <p:spPr>
          <a:xfrm>
            <a:off x="7232760" y="3119400"/>
            <a:ext cx="245160" cy="2433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" name="Ovale 5"/>
          <p:cNvSpPr/>
          <p:nvPr/>
        </p:nvSpPr>
        <p:spPr>
          <a:xfrm>
            <a:off x="5122800" y="4587840"/>
            <a:ext cx="122760" cy="1227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5" name="Ovale 6"/>
          <p:cNvSpPr/>
          <p:nvPr/>
        </p:nvSpPr>
        <p:spPr>
          <a:xfrm>
            <a:off x="8550360" y="3429000"/>
            <a:ext cx="122760" cy="12132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6" name="Immagine 7"/>
          <p:cNvPicPr/>
          <p:nvPr/>
        </p:nvPicPr>
        <p:blipFill>
          <a:blip r:embed="rId3"/>
          <a:stretch/>
        </p:blipFill>
        <p:spPr>
          <a:xfrm>
            <a:off x="482760" y="525600"/>
            <a:ext cx="1862640" cy="6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86280" y="1676160"/>
            <a:ext cx="7198200" cy="6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600" b="1" u="none" strike="noStrike">
                <a:solidFill>
                  <a:srgbClr val="0F3A8A"/>
                </a:solidFill>
                <a:effectLst/>
                <a:uFillTx/>
                <a:latin typeface="Calibri"/>
                <a:ea typeface="MS PGothic"/>
              </a:rPr>
              <a:t>Fare clic per modificare il titolo</a:t>
            </a:r>
            <a:endParaRPr lang="it-IT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93840" y="2286360"/>
            <a:ext cx="7196760" cy="37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il sottotitolo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9" name="Connettore 1 5"/>
          <p:cNvCxnSpPr/>
          <p:nvPr/>
        </p:nvCxnSpPr>
        <p:spPr>
          <a:xfrm>
            <a:off x="502920" y="2863800"/>
            <a:ext cx="734760" cy="108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07520" y="3508200"/>
            <a:ext cx="3124800" cy="321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41"/>
              </a:spcBef>
              <a:buNone/>
              <a:tabLst>
                <a:tab pos="0" algn="l"/>
              </a:tabLst>
            </a:pPr>
            <a:r>
              <a:rPr lang="it-IT" sz="1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nome e cognome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41"/>
              </a:spcBef>
              <a:buNone/>
              <a:tabLst>
                <a:tab pos="0" algn="l"/>
              </a:tabLst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407520" y="3736800"/>
            <a:ext cx="3124800" cy="321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41"/>
              </a:spcBef>
              <a:buNone/>
              <a:tabLst>
                <a:tab pos="0" algn="l"/>
              </a:tabLst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ruolo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07520" y="4152960"/>
            <a:ext cx="3124800" cy="321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41"/>
              </a:spcBef>
              <a:buNone/>
              <a:tabLst>
                <a:tab pos="0" algn="l"/>
              </a:tabLst>
            </a:pPr>
            <a:r>
              <a:rPr lang="it-IT" sz="1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luogo e data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41"/>
              </a:spcBef>
              <a:buNone/>
              <a:tabLst>
                <a:tab pos="0" algn="l"/>
              </a:tabLst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66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stile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31840" indent="-231840" defTabSz="3096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gli stili del testo dello schema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4720" lvl="1" indent="-193680" defTabSz="3096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it-IT" sz="19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Secondo livello</a:t>
            </a:r>
            <a:endParaRPr lang="it-IT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76160" lvl="2" indent="-154080" defTabSz="309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Terzo livello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87560" lvl="3" indent="-154080" defTabSz="3096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Quarto livello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98600" lvl="4" indent="-154080" defTabSz="3096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»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Quinto livello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3"/>
          </p:nvPr>
        </p:nvSpPr>
        <p:spPr>
          <a:xfrm>
            <a:off x="457200" y="475416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&lt;data/ora&gt;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4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fld id="{97F8F7AF-E467-4442-BAF1-4B069C08BA89}" type="slidenum"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olo e contenut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72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stile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31840" indent="-231840" defTabSz="3096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gli stili del testo dello schema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4720" lvl="1" indent="-193680" defTabSz="3096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it-IT" sz="19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Secondo livello</a:t>
            </a:r>
            <a:endParaRPr lang="it-IT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76160" lvl="2" indent="-154080" defTabSz="309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Terzo livello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87560" lvl="3" indent="-154080" defTabSz="3096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Quarto livello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98600" lvl="4" indent="-154080" defTabSz="3096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»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Quinto livello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 idx="5"/>
          </p:nvPr>
        </p:nvSpPr>
        <p:spPr>
          <a:xfrm>
            <a:off x="457200" y="475416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&lt;data/ora&gt;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fld id="{841675F5-0308-4854-B585-3AA9B671CD71}" type="slidenum"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finit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78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stile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31840" indent="-231840" defTabSz="3096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gli stili del testo dello schema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4720" lvl="1" indent="-193680" defTabSz="3096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it-IT" sz="19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Secondo livello</a:t>
            </a:r>
            <a:endParaRPr lang="it-IT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76160" lvl="2" indent="-154080" defTabSz="309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Terzo livello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87560" lvl="3" indent="-154080" defTabSz="3096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Quarto livello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98600" lvl="4" indent="-154080" defTabSz="3096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»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Quinto livello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7"/>
          </p:nvPr>
        </p:nvSpPr>
        <p:spPr>
          <a:xfrm>
            <a:off x="457200" y="475416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&lt;data/ora&gt;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8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fld id="{5C3324F6-1878-4C53-843D-C5E84443FE43}" type="slidenum"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finito 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84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stile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8520" cy="339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31840" indent="-231840" defTabSz="3096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gli stili del testo dello schema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4720" lvl="1" indent="-193680" defTabSz="30960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lang="it-IT" sz="19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Secondo livello</a:t>
            </a:r>
            <a:endParaRPr lang="it-IT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76160" lvl="2" indent="-154080" defTabSz="309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Terzo livello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87560" lvl="3" indent="-154080" defTabSz="3096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Quarto livello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98600" lvl="4" indent="-154080" defTabSz="30960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»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Quinto livello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9"/>
          </p:nvPr>
        </p:nvSpPr>
        <p:spPr>
          <a:xfrm>
            <a:off x="457200" y="475416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&lt;data/ora&gt;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sldNum" idx="10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fld id="{20BC0889-546C-47D5-B85D-9AEF22246324}" type="slidenum"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90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91" name="PlaceHolder 1"/>
          <p:cNvSpPr>
            <a:spLocks noGrp="1"/>
          </p:cNvSpPr>
          <p:nvPr>
            <p:ph type="dt" idx="11"/>
          </p:nvPr>
        </p:nvSpPr>
        <p:spPr>
          <a:xfrm>
            <a:off x="45720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&lt;data/ora&gt;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ftr" idx="12"/>
          </p:nvPr>
        </p:nvSpPr>
        <p:spPr>
          <a:xfrm>
            <a:off x="3124080" y="4767120"/>
            <a:ext cx="289440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sldNum" idx="13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fld id="{783341F3-80C2-4485-9635-D0D28D6D1EE2}" type="slidenum"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520" cy="85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 titolo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520" cy="298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Grazi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9"/>
          <p:cNvSpPr/>
          <p:nvPr/>
        </p:nvSpPr>
        <p:spPr>
          <a:xfrm>
            <a:off x="8674200" y="4773600"/>
            <a:ext cx="306720" cy="2433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4" name="Segnaposto numero diapositiva 5"/>
          <p:cNvSpPr/>
          <p:nvPr/>
        </p:nvSpPr>
        <p:spPr>
          <a:xfrm>
            <a:off x="8515440" y="4743360"/>
            <a:ext cx="627480" cy="2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defTabSz="407520">
              <a:lnSpc>
                <a:spcPct val="100000"/>
              </a:lnSpc>
            </a:pPr>
            <a:fld id="{5C948F46-4137-4C52-B8EE-2C7B81A34423}" type="slidenum">
              <a:rPr lang="it-IT" sz="610" b="1" u="none" strike="noStrike">
                <a:solidFill>
                  <a:schemeClr val="lt1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6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" name="Immagine 2"/>
          <p:cNvPicPr/>
          <p:nvPr/>
        </p:nvPicPr>
        <p:blipFill>
          <a:blip r:embed="rId2"/>
          <a:stretch/>
        </p:blipFill>
        <p:spPr>
          <a:xfrm>
            <a:off x="9360" y="0"/>
            <a:ext cx="9133560" cy="514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Ovale 4"/>
          <p:cNvSpPr/>
          <p:nvPr/>
        </p:nvSpPr>
        <p:spPr>
          <a:xfrm>
            <a:off x="7232760" y="3119400"/>
            <a:ext cx="245160" cy="2433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7" name="Ovale 5"/>
          <p:cNvSpPr/>
          <p:nvPr/>
        </p:nvSpPr>
        <p:spPr>
          <a:xfrm>
            <a:off x="5122800" y="4587840"/>
            <a:ext cx="122760" cy="1227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8" name="Ovale 6"/>
          <p:cNvSpPr/>
          <p:nvPr/>
        </p:nvSpPr>
        <p:spPr>
          <a:xfrm>
            <a:off x="8550360" y="3429000"/>
            <a:ext cx="122760" cy="12132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19" name="Immagine 7"/>
          <p:cNvPicPr/>
          <p:nvPr/>
        </p:nvPicPr>
        <p:blipFill>
          <a:blip r:embed="rId3"/>
          <a:stretch/>
        </p:blipFill>
        <p:spPr>
          <a:xfrm>
            <a:off x="482760" y="525600"/>
            <a:ext cx="1862640" cy="6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body"/>
          </p:nvPr>
        </p:nvSpPr>
        <p:spPr>
          <a:xfrm>
            <a:off x="407520" y="2823120"/>
            <a:ext cx="6671160" cy="150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inserire indirizzo e-mail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1" name="Connettore 1 5"/>
          <p:cNvCxnSpPr/>
          <p:nvPr/>
        </p:nvCxnSpPr>
        <p:spPr>
          <a:xfrm>
            <a:off x="502920" y="2571480"/>
            <a:ext cx="734760" cy="108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sp>
        <p:nvSpPr>
          <p:cNvPr id="22" name="CasellaDiTesto 9"/>
          <p:cNvSpPr/>
          <p:nvPr/>
        </p:nvSpPr>
        <p:spPr>
          <a:xfrm>
            <a:off x="415800" y="1812960"/>
            <a:ext cx="6164640" cy="58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3200" b="1" u="none" strike="noStrike">
                <a:solidFill>
                  <a:srgbClr val="0F3A8A"/>
                </a:solidFill>
                <a:effectLst/>
                <a:uFillTx/>
                <a:latin typeface="Calibri"/>
                <a:ea typeface="MS PGothic"/>
              </a:rPr>
              <a:t>Grazie</a:t>
            </a:r>
            <a:endParaRPr lang="it-IT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Grazie Modificabil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9"/>
          <p:cNvSpPr/>
          <p:nvPr/>
        </p:nvSpPr>
        <p:spPr>
          <a:xfrm>
            <a:off x="8674200" y="4773600"/>
            <a:ext cx="306720" cy="2433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4" name="Segnaposto numero diapositiva 5"/>
          <p:cNvSpPr/>
          <p:nvPr/>
        </p:nvSpPr>
        <p:spPr>
          <a:xfrm>
            <a:off x="8515440" y="4743360"/>
            <a:ext cx="627480" cy="2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noAutofit/>
          </a:bodyPr>
          <a:lstStyle/>
          <a:p>
            <a:pPr defTabSz="407520">
              <a:lnSpc>
                <a:spcPct val="100000"/>
              </a:lnSpc>
            </a:pPr>
            <a:fld id="{1244118A-FD56-411B-B506-D3FC25B635BA}" type="slidenum">
              <a:rPr lang="it-IT" sz="610" b="1" u="none" strike="noStrike">
                <a:solidFill>
                  <a:schemeClr val="lt1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6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" name="Immagine 2"/>
          <p:cNvPicPr/>
          <p:nvPr/>
        </p:nvPicPr>
        <p:blipFill>
          <a:blip r:embed="rId2"/>
          <a:stretch/>
        </p:blipFill>
        <p:spPr>
          <a:xfrm>
            <a:off x="9360" y="0"/>
            <a:ext cx="9133560" cy="514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Ovale 4"/>
          <p:cNvSpPr/>
          <p:nvPr/>
        </p:nvSpPr>
        <p:spPr>
          <a:xfrm>
            <a:off x="7232760" y="3119400"/>
            <a:ext cx="245160" cy="2433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7" name="Ovale 5"/>
          <p:cNvSpPr/>
          <p:nvPr/>
        </p:nvSpPr>
        <p:spPr>
          <a:xfrm>
            <a:off x="5122800" y="4587840"/>
            <a:ext cx="122760" cy="12276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8" name="Ovale 6"/>
          <p:cNvSpPr/>
          <p:nvPr/>
        </p:nvSpPr>
        <p:spPr>
          <a:xfrm>
            <a:off x="8550360" y="3429000"/>
            <a:ext cx="122760" cy="121320"/>
          </a:xfrm>
          <a:prstGeom prst="ellipse">
            <a:avLst/>
          </a:prstGeom>
          <a:solidFill>
            <a:srgbClr val="00B2FF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62280" tIns="30960" rIns="62280" bIns="30960" anchor="ctr">
            <a:noAutofit/>
          </a:bodyPr>
          <a:lstStyle/>
          <a:p>
            <a:pPr algn="ctr" defTabSz="407520">
              <a:lnSpc>
                <a:spcPct val="100000"/>
              </a:lnSpc>
            </a:pPr>
            <a:endParaRPr lang="it-IT" sz="143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29" name="Immagine 7"/>
          <p:cNvPicPr/>
          <p:nvPr/>
        </p:nvPicPr>
        <p:blipFill>
          <a:blip r:embed="rId3"/>
          <a:stretch/>
        </p:blipFill>
        <p:spPr>
          <a:xfrm>
            <a:off x="482760" y="525600"/>
            <a:ext cx="1862640" cy="6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body"/>
          </p:nvPr>
        </p:nvSpPr>
        <p:spPr>
          <a:xfrm>
            <a:off x="407520" y="2823120"/>
            <a:ext cx="6671160" cy="150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inserire indirizzo e-mail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1" name="Connettore 1 5"/>
          <p:cNvCxnSpPr/>
          <p:nvPr/>
        </p:nvCxnSpPr>
        <p:spPr>
          <a:xfrm>
            <a:off x="502920" y="2571480"/>
            <a:ext cx="734760" cy="108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07880" y="1812960"/>
            <a:ext cx="7280280" cy="583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200" b="1" u="none" strike="noStrike">
                <a:solidFill>
                  <a:srgbClr val="0F3A8A"/>
                </a:solidFill>
                <a:effectLst/>
                <a:uFillTx/>
                <a:latin typeface="Calibri"/>
                <a:ea typeface="MS PGothic"/>
              </a:rPr>
              <a:t>Fare clic per «Grazie» in altra lingua</a:t>
            </a:r>
            <a:endParaRPr lang="it-IT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a titol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5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50840" y="196560"/>
            <a:ext cx="7771320" cy="26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5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stile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440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fld id="{3A1A658A-753B-48E7-8956-204C6D7C6F86}" type="slidenum"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‹N›</a:t>
            </a:fld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520" cy="298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3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lang="it-IT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con testo a sinistra e img scontornata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41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406080" y="1440720"/>
            <a:ext cx="3880800" cy="3109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Fare clic per modificare gli stili del testo dello schema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856040" y="987480"/>
            <a:ext cx="3783600" cy="356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gli stili del testo dello schema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06440" y="987480"/>
            <a:ext cx="3880440" cy="38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en-GB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inserire il titolo del paragrafo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06080" y="0"/>
            <a:ext cx="8233560" cy="66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lo stile del titolo dello schema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con testo a destra e img scontornata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47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4835160" y="1440720"/>
            <a:ext cx="3804480" cy="3109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gli stili del testo dello schema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06080" y="987480"/>
            <a:ext cx="3840840" cy="356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gli stili del testo dello schema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835160" y="987480"/>
            <a:ext cx="3804480" cy="38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en-GB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inserire il titolo del paragrafo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406080" y="0"/>
            <a:ext cx="8233560" cy="66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lo stile del titolo dello schema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con testo e foto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53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54" name="PlaceHolder 1"/>
          <p:cNvSpPr>
            <a:spLocks noGrp="1"/>
          </p:cNvSpPr>
          <p:nvPr>
            <p:ph type="body"/>
          </p:nvPr>
        </p:nvSpPr>
        <p:spPr>
          <a:xfrm>
            <a:off x="406080" y="1440720"/>
            <a:ext cx="3840840" cy="3109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modificare gli stili del testo dello schema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06440" y="987480"/>
            <a:ext cx="3840840" cy="38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en-GB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inserire il titolo del paragrafo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0" y="0"/>
            <a:ext cx="4570920" cy="514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della struttura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Secondo livello struttura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Terzo livello struttura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Quarto livello struttura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Quinto livello struttura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Sesto livello struttura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Settimo livello struttura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title"/>
          </p:nvPr>
        </p:nvSpPr>
        <p:spPr>
          <a:xfrm>
            <a:off x="406080" y="0"/>
            <a:ext cx="3840840" cy="66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il titolo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solo testo su due colonn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magine 13"/>
          <p:cNvPicPr/>
          <p:nvPr/>
        </p:nvPicPr>
        <p:blipFill>
          <a:blip r:embed="rId2"/>
          <a:srcRect t="89056" r="78704"/>
          <a:stretch/>
        </p:blipFill>
        <p:spPr>
          <a:xfrm>
            <a:off x="0" y="4589640"/>
            <a:ext cx="1946880" cy="5608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59" name="Connettore 1 2"/>
          <p:cNvCxnSpPr/>
          <p:nvPr/>
        </p:nvCxnSpPr>
        <p:spPr>
          <a:xfrm>
            <a:off x="502920" y="663480"/>
            <a:ext cx="734760" cy="1080"/>
          </a:xfrm>
          <a:prstGeom prst="straightConnector1">
            <a:avLst/>
          </a:prstGeom>
          <a:ln w="50800">
            <a:solidFill>
              <a:srgbClr val="000000"/>
            </a:solidFill>
            <a:round/>
          </a:ln>
        </p:spPr>
      </p:cxnSp>
      <p:sp>
        <p:nvSpPr>
          <p:cNvPr id="60" name="PlaceHolder 1"/>
          <p:cNvSpPr>
            <a:spLocks noGrp="1"/>
          </p:cNvSpPr>
          <p:nvPr>
            <p:ph type="body"/>
          </p:nvPr>
        </p:nvSpPr>
        <p:spPr>
          <a:xfrm>
            <a:off x="406080" y="1440720"/>
            <a:ext cx="3880800" cy="3109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Fare clic per modificare gli stili del testo dello schema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title"/>
          </p:nvPr>
        </p:nvSpPr>
        <p:spPr>
          <a:xfrm>
            <a:off x="406080" y="0"/>
            <a:ext cx="8233560" cy="66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Fare clic per modificare lo stile del titolo dello schema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06440" y="987480"/>
            <a:ext cx="3880440" cy="38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en-GB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inserire il titolo del paragrafo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800600" y="1440720"/>
            <a:ext cx="3839400" cy="3116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Fare clic per modificare gli stili del testo dello schema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800240" y="994320"/>
            <a:ext cx="3839400" cy="38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en-GB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Fare clic per inserire il titolo del paragrafo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1"/>
          <p:cNvPicPr/>
          <p:nvPr/>
        </p:nvPicPr>
        <p:blipFill>
          <a:blip r:embed="rId3"/>
          <a:stretch/>
        </p:blipFill>
        <p:spPr>
          <a:xfrm>
            <a:off x="0" y="1440"/>
            <a:ext cx="9142920" cy="513936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hyperlink" Target="mailto:helpfp@csi.it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a.baraldi@regione.piemonte.it" TargetMode="Externa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e.piemonte.it/web/temi/istruzione-formazione-lavoro/formazione-professionale/certificazione-delle-competenze/commissioni-esaminatrici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86280" y="1668240"/>
            <a:ext cx="7750800" cy="137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600" b="1" u="none" strike="noStrike">
                <a:solidFill>
                  <a:srgbClr val="0F3A8A"/>
                </a:solidFill>
                <a:effectLst/>
                <a:uFillTx/>
                <a:latin typeface="Calibri"/>
                <a:ea typeface="MS PGothic"/>
              </a:rPr>
              <a:t>Gestione Prove di valutazione:</a:t>
            </a:r>
            <a:br>
              <a:rPr sz="3600"/>
            </a:br>
            <a:r>
              <a:rPr lang="it-IT" sz="2700" b="1" u="none" strike="noStrike">
                <a:solidFill>
                  <a:srgbClr val="0F3A8A"/>
                </a:solidFill>
                <a:effectLst/>
                <a:uFillTx/>
                <a:latin typeface="Calibri"/>
                <a:ea typeface="MS PGothic"/>
              </a:rPr>
              <a:t>gestione esami finali per le qualifiche regionali IeFP</a:t>
            </a:r>
            <a:endParaRPr lang="it-IT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07520" y="3659400"/>
            <a:ext cx="3124800" cy="321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41"/>
              </a:spcBef>
              <a:buNone/>
              <a:tabLst>
                <a:tab pos="0" algn="l"/>
              </a:tabLst>
            </a:pPr>
            <a:r>
              <a:rPr lang="it-IT" sz="1200" b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Torino, maggio 2026</a:t>
            </a:r>
            <a:endParaRPr lang="it-IT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Immagine 2"/>
          <p:cNvPicPr/>
          <p:nvPr/>
        </p:nvPicPr>
        <p:blipFill>
          <a:blip r:embed="rId2"/>
          <a:stretch/>
        </p:blipFill>
        <p:spPr>
          <a:xfrm>
            <a:off x="407520" y="402840"/>
            <a:ext cx="7327440" cy="75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Immagine 6"/>
          <p:cNvPicPr/>
          <p:nvPr/>
        </p:nvPicPr>
        <p:blipFill>
          <a:blip r:embed="rId3"/>
          <a:stretch/>
        </p:blipFill>
        <p:spPr>
          <a:xfrm>
            <a:off x="7185600" y="4265280"/>
            <a:ext cx="1660320" cy="682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magine 4"/>
          <p:cNvPicPr/>
          <p:nvPr/>
        </p:nvPicPr>
        <p:blipFill>
          <a:blip r:embed="rId2"/>
          <a:stretch/>
        </p:blipFill>
        <p:spPr>
          <a:xfrm>
            <a:off x="1084320" y="1431000"/>
            <a:ext cx="6843600" cy="261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CasellaDiTesto 3"/>
          <p:cNvSpPr/>
          <p:nvPr/>
        </p:nvSpPr>
        <p:spPr>
          <a:xfrm>
            <a:off x="1381680" y="914040"/>
            <a:ext cx="6641640" cy="30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4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Selezionare la PCV di interesse e cliccare su CREA NUOVO ESAME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Rettangolo 10"/>
          <p:cNvSpPr/>
          <p:nvPr/>
        </p:nvSpPr>
        <p:spPr>
          <a:xfrm>
            <a:off x="1226880" y="2644920"/>
            <a:ext cx="153720" cy="11988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56" name="Rettangolo 11"/>
          <p:cNvSpPr/>
          <p:nvPr/>
        </p:nvSpPr>
        <p:spPr>
          <a:xfrm>
            <a:off x="1865880" y="1814400"/>
            <a:ext cx="749160" cy="24084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57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creazione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CasellaDiTesto 5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9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magine 2"/>
          <p:cNvPicPr/>
          <p:nvPr/>
        </p:nvPicPr>
        <p:blipFill>
          <a:blip r:embed="rId3"/>
          <a:stretch/>
        </p:blipFill>
        <p:spPr>
          <a:xfrm>
            <a:off x="1232280" y="1950120"/>
            <a:ext cx="6678360" cy="19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CasellaDiTesto 9"/>
          <p:cNvSpPr/>
          <p:nvPr/>
        </p:nvSpPr>
        <p:spPr>
          <a:xfrm>
            <a:off x="1277640" y="1050120"/>
            <a:ext cx="638676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Il sistema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propone la Commissione collegata alla PCV 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- precedentemente richiesta dall’operatore e successivamente approvata dall’amministrazione; a fronte della selezione, la Commissione viene associata alla PCV.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Rettangolo 10"/>
          <p:cNvSpPr/>
          <p:nvPr/>
        </p:nvSpPr>
        <p:spPr>
          <a:xfrm>
            <a:off x="1990080" y="2554200"/>
            <a:ext cx="160200" cy="1288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62" name="Rettangolo 11"/>
          <p:cNvSpPr/>
          <p:nvPr/>
        </p:nvSpPr>
        <p:spPr>
          <a:xfrm>
            <a:off x="6710040" y="3072240"/>
            <a:ext cx="745560" cy="2548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63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creazione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CasellaDiTesto 5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10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asellaDiTesto 14"/>
          <p:cNvSpPr/>
          <p:nvPr/>
        </p:nvSpPr>
        <p:spPr>
          <a:xfrm>
            <a:off x="1414800" y="830520"/>
            <a:ext cx="638676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A seguito dell’associazione viene mostrato il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calendario dell’esame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Le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griglie per i crediti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valutativi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 sono classificate come «Prove fuori calendario» in quanto non è previsto un giorno specifico per la compilazione.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Immagine 16"/>
          <p:cNvPicPr/>
          <p:nvPr/>
        </p:nvPicPr>
        <p:blipFill>
          <a:blip r:embed="rId2"/>
          <a:srcRect l="10595" t="9611" r="11907" b="17940"/>
          <a:stretch/>
        </p:blipFill>
        <p:spPr>
          <a:xfrm>
            <a:off x="1951200" y="1793160"/>
            <a:ext cx="5313960" cy="279396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7" name="Rettangolo 8"/>
          <p:cNvSpPr/>
          <p:nvPr/>
        </p:nvSpPr>
        <p:spPr>
          <a:xfrm>
            <a:off x="6310800" y="4380840"/>
            <a:ext cx="817560" cy="2548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68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creazione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11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4"/>
          <p:cNvSpPr/>
          <p:nvPr/>
        </p:nvSpPr>
        <p:spPr>
          <a:xfrm>
            <a:off x="1378080" y="798480"/>
            <a:ext cx="6386760" cy="8298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Il «Mostra allievi» consente di visionare l’elenco degli allievi del corso (nome, cognome e codice fiscale) e la posizione sul registro. In questa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fase vengono visualizzati tutti gli allievi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, anche quelli eventualmente ritirati; nella predisposizione, nell’elenco dei docenti e degli allievi, si avrà poi evidenza dei ritirati e degli ammessi all’esame.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Immagine 1"/>
          <p:cNvPicPr/>
          <p:nvPr/>
        </p:nvPicPr>
        <p:blipFill>
          <a:blip r:embed="rId2"/>
          <a:stretch/>
        </p:blipFill>
        <p:spPr>
          <a:xfrm>
            <a:off x="1468080" y="1809720"/>
            <a:ext cx="5756400" cy="294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Rettangolo 8"/>
          <p:cNvSpPr/>
          <p:nvPr/>
        </p:nvSpPr>
        <p:spPr>
          <a:xfrm>
            <a:off x="6307560" y="4373640"/>
            <a:ext cx="465840" cy="20016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creazione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CasellaDiTesto 5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12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tangolo 22"/>
          <p:cNvSpPr/>
          <p:nvPr/>
        </p:nvSpPr>
        <p:spPr>
          <a:xfrm>
            <a:off x="3828600" y="3875400"/>
            <a:ext cx="2472840" cy="43596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1905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76" name="PlaceHolder 1"/>
          <p:cNvSpPr>
            <a:spLocks noGrp="1"/>
          </p:cNvSpPr>
          <p:nvPr>
            <p:ph type="sldNum" idx="17"/>
          </p:nvPr>
        </p:nvSpPr>
        <p:spPr>
          <a:xfrm>
            <a:off x="6064920" y="4726800"/>
            <a:ext cx="159912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 defTabSz="406440">
              <a:lnSpc>
                <a:spcPct val="100000"/>
              </a:lnSpc>
              <a:buNone/>
              <a:tabLst>
                <a:tab pos="0" algn="l"/>
              </a:tabLst>
              <a:defRPr lang="it-IT" sz="820" b="1" u="none" strike="noStrik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6440">
              <a:lnSpc>
                <a:spcPct val="100000"/>
              </a:lnSpc>
              <a:buNone/>
              <a:tabLst>
                <a:tab pos="0" algn="l"/>
              </a:tabLst>
            </a:pPr>
            <a:fld id="{C7BC6975-D61E-4E2A-8BFF-9170390B148F}" type="slidenum">
              <a:rPr lang="it-IT" sz="820" b="1" u="none" strike="noStrik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Calibri"/>
                <a:ea typeface="MS PGothic"/>
              </a:rPr>
              <a:t>14</a:t>
            </a:fld>
            <a:endParaRPr lang="it-IT" sz="8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CasellaDiTesto 3"/>
          <p:cNvSpPr/>
          <p:nvPr/>
        </p:nvSpPr>
        <p:spPr>
          <a:xfrm>
            <a:off x="1380960" y="712080"/>
            <a:ext cx="653760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A seguito dell’importazione degli allievi e quindi della fine creazione esame, il sistema porta alla pagina di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esame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, composta dalle varie sezioni che consentono di svolgere tutte le operazioni di configurazione della prova in vista dell’erogazione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8" name="Immagine 2"/>
          <p:cNvPicPr/>
          <p:nvPr/>
        </p:nvPicPr>
        <p:blipFill>
          <a:blip r:embed="rId2"/>
          <a:stretch/>
        </p:blipFill>
        <p:spPr>
          <a:xfrm>
            <a:off x="1380960" y="1438560"/>
            <a:ext cx="6444360" cy="352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CasellaDiTesto 11"/>
          <p:cNvSpPr/>
          <p:nvPr/>
        </p:nvSpPr>
        <p:spPr>
          <a:xfrm>
            <a:off x="1424520" y="3578400"/>
            <a:ext cx="3521880" cy="46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Per questa tipologia di esami non sono previsti questionari, ma solo griglie.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Rettangolo 17"/>
          <p:cNvSpPr/>
          <p:nvPr/>
        </p:nvSpPr>
        <p:spPr>
          <a:xfrm>
            <a:off x="6834600" y="3897000"/>
            <a:ext cx="990720" cy="21060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181" name="Immagine 1"/>
          <p:cNvPicPr/>
          <p:nvPr/>
        </p:nvPicPr>
        <p:blipFill>
          <a:blip r:embed="rId3"/>
          <a:stretch/>
        </p:blipFill>
        <p:spPr>
          <a:xfrm>
            <a:off x="1380960" y="3000600"/>
            <a:ext cx="6444360" cy="123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Rettangolo 19"/>
          <p:cNvSpPr/>
          <p:nvPr/>
        </p:nvSpPr>
        <p:spPr>
          <a:xfrm>
            <a:off x="6865200" y="3897000"/>
            <a:ext cx="960120" cy="21060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83" name="CasellaDiTesto 24"/>
          <p:cNvSpPr/>
          <p:nvPr/>
        </p:nvSpPr>
        <p:spPr>
          <a:xfrm>
            <a:off x="3540240" y="3860280"/>
            <a:ext cx="3244320" cy="345240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82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Fino a quando l’esame non sarà reso erogabile i parametri di erogazione potranno essere modificati</a:t>
            </a:r>
            <a:endParaRPr lang="it-IT" sz="8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4" name="Immagine 26"/>
          <p:cNvPicPr/>
          <p:nvPr/>
        </p:nvPicPr>
        <p:blipFill>
          <a:blip r:embed="rId4"/>
          <a:stretch/>
        </p:blipFill>
        <p:spPr>
          <a:xfrm>
            <a:off x="1424520" y="1968840"/>
            <a:ext cx="3003840" cy="24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predisposizione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13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asellaDiTesto 14"/>
          <p:cNvSpPr/>
          <p:nvPr/>
        </p:nvSpPr>
        <p:spPr>
          <a:xfrm>
            <a:off x="1833120" y="997200"/>
            <a:ext cx="58291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Informazioni di carattere generale della PCV (in sola visualizzazione) 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Immagine 15"/>
          <p:cNvPicPr/>
          <p:nvPr/>
        </p:nvPicPr>
        <p:blipFill>
          <a:blip r:embed="rId2"/>
          <a:srcRect r="6858" b="33150"/>
          <a:stretch/>
        </p:blipFill>
        <p:spPr>
          <a:xfrm>
            <a:off x="1378080" y="732960"/>
            <a:ext cx="6386760" cy="20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Immagine 22"/>
          <p:cNvPicPr/>
          <p:nvPr/>
        </p:nvPicPr>
        <p:blipFill>
          <a:blip r:embed="rId3"/>
          <a:srcRect r="6964"/>
          <a:stretch/>
        </p:blipFill>
        <p:spPr>
          <a:xfrm>
            <a:off x="1358280" y="1274400"/>
            <a:ext cx="6406560" cy="21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CasellaDiTesto 24"/>
          <p:cNvSpPr/>
          <p:nvPr/>
        </p:nvSpPr>
        <p:spPr>
          <a:xfrm>
            <a:off x="1828080" y="1535760"/>
            <a:ext cx="58291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Profilo/obiettivo di riferimento della PCV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CasellaDiTesto 26"/>
          <p:cNvSpPr/>
          <p:nvPr/>
        </p:nvSpPr>
        <p:spPr>
          <a:xfrm>
            <a:off x="1846080" y="2086560"/>
            <a:ext cx="58363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Set di configurazione del questionario per la somministrazione online o cartacea.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2" name="Immagine 27"/>
          <p:cNvPicPr/>
          <p:nvPr/>
        </p:nvPicPr>
        <p:blipFill>
          <a:blip r:embed="rId4"/>
          <a:srcRect r="6569"/>
          <a:stretch/>
        </p:blipFill>
        <p:spPr>
          <a:xfrm>
            <a:off x="1358280" y="2515680"/>
            <a:ext cx="6406560" cy="22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Immagine 28"/>
          <p:cNvPicPr/>
          <p:nvPr/>
        </p:nvPicPr>
        <p:blipFill>
          <a:blip r:embed="rId5"/>
          <a:srcRect r="6858"/>
          <a:stretch/>
        </p:blipFill>
        <p:spPr>
          <a:xfrm>
            <a:off x="1378080" y="3072960"/>
            <a:ext cx="6386760" cy="21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Immagine 29"/>
          <p:cNvPicPr/>
          <p:nvPr/>
        </p:nvPicPr>
        <p:blipFill>
          <a:blip r:embed="rId6"/>
          <a:srcRect r="6569"/>
          <a:stretch/>
        </p:blipFill>
        <p:spPr>
          <a:xfrm>
            <a:off x="1358280" y="3728160"/>
            <a:ext cx="6406560" cy="183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Immagine 30"/>
          <p:cNvPicPr/>
          <p:nvPr/>
        </p:nvPicPr>
        <p:blipFill>
          <a:blip r:embed="rId7"/>
          <a:srcRect r="6391" b="1788"/>
          <a:stretch/>
        </p:blipFill>
        <p:spPr>
          <a:xfrm>
            <a:off x="1346040" y="4233960"/>
            <a:ext cx="6418800" cy="18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CasellaDiTesto 31"/>
          <p:cNvSpPr/>
          <p:nvPr/>
        </p:nvSpPr>
        <p:spPr>
          <a:xfrm>
            <a:off x="1798920" y="2776320"/>
            <a:ext cx="58363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Calendario dell’esame e associazione per ogni prova del docente valutatore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CasellaDiTesto 32"/>
          <p:cNvSpPr/>
          <p:nvPr/>
        </p:nvSpPr>
        <p:spPr>
          <a:xfrm>
            <a:off x="1805760" y="3288600"/>
            <a:ext cx="5836320" cy="4143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Generazione automatica delle credenziali allievi e docenti, con possibilità di modifica e stampa. Le credenziali degli allievi sono utili solo in caso di erogazione dei questionari on-line.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CasellaDiTesto 33"/>
          <p:cNvSpPr/>
          <p:nvPr/>
        </p:nvSpPr>
        <p:spPr>
          <a:xfrm>
            <a:off x="1798920" y="3942000"/>
            <a:ext cx="58363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Visualizzazione dell’assemblato e stampa di prove, allegati, linee guida, questionario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CasellaDiTesto 34"/>
          <p:cNvSpPr/>
          <p:nvPr/>
        </p:nvSpPr>
        <p:spPr>
          <a:xfrm>
            <a:off x="1798920" y="4458240"/>
            <a:ext cx="58363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Matrice che incrocia le competenze del profilo/obiettivo di riferimento della PCV con le prove 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0" name="Immagine 35"/>
          <p:cNvPicPr/>
          <p:nvPr/>
        </p:nvPicPr>
        <p:blipFill>
          <a:blip r:embed="rId8"/>
          <a:srcRect r="6971" b="7841"/>
          <a:stretch/>
        </p:blipFill>
        <p:spPr>
          <a:xfrm>
            <a:off x="1386000" y="1840680"/>
            <a:ext cx="6378840" cy="20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sintesi delle sezioni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14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magine 11"/>
          <p:cNvPicPr/>
          <p:nvPr/>
        </p:nvPicPr>
        <p:blipFill>
          <a:blip r:embed="rId2"/>
          <a:srcRect b="41151"/>
          <a:stretch/>
        </p:blipFill>
        <p:spPr>
          <a:xfrm>
            <a:off x="1350720" y="992160"/>
            <a:ext cx="6361200" cy="196704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4" name="Gruppo 14"/>
          <p:cNvGrpSpPr/>
          <p:nvPr/>
        </p:nvGrpSpPr>
        <p:grpSpPr>
          <a:xfrm>
            <a:off x="1350720" y="3229560"/>
            <a:ext cx="6363720" cy="1412640"/>
            <a:chOff x="1350720" y="3229560"/>
            <a:chExt cx="6363720" cy="1412640"/>
          </a:xfrm>
        </p:grpSpPr>
        <p:pic>
          <p:nvPicPr>
            <p:cNvPr id="205" name="Immagine 15"/>
            <p:cNvPicPr/>
            <p:nvPr/>
          </p:nvPicPr>
          <p:blipFill>
            <a:blip r:embed="rId3"/>
            <a:srcRect t="6468" b="63861"/>
            <a:stretch/>
          </p:blipFill>
          <p:spPr>
            <a:xfrm>
              <a:off x="1350720" y="3229560"/>
              <a:ext cx="6361200" cy="82044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6" name="Immagine 16"/>
            <p:cNvPicPr/>
            <p:nvPr/>
          </p:nvPicPr>
          <p:blipFill>
            <a:blip r:embed="rId3"/>
            <a:srcRect t="53804" b="26859"/>
            <a:stretch/>
          </p:blipFill>
          <p:spPr>
            <a:xfrm>
              <a:off x="1353240" y="4107240"/>
              <a:ext cx="6361200" cy="53496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07" name="Immagine 7"/>
          <p:cNvPicPr/>
          <p:nvPr/>
        </p:nvPicPr>
        <p:blipFill>
          <a:blip r:embed="rId2"/>
          <a:srcRect b="41151"/>
          <a:stretch/>
        </p:blipFill>
        <p:spPr>
          <a:xfrm>
            <a:off x="1359000" y="1004400"/>
            <a:ext cx="6361200" cy="196704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8" name="Gruppo 8"/>
          <p:cNvGrpSpPr/>
          <p:nvPr/>
        </p:nvGrpSpPr>
        <p:grpSpPr>
          <a:xfrm>
            <a:off x="1359000" y="3241800"/>
            <a:ext cx="6363720" cy="1412640"/>
            <a:chOff x="1359000" y="3241800"/>
            <a:chExt cx="6363720" cy="1412640"/>
          </a:xfrm>
        </p:grpSpPr>
        <p:pic>
          <p:nvPicPr>
            <p:cNvPr id="209" name="Immagine 9"/>
            <p:cNvPicPr/>
            <p:nvPr/>
          </p:nvPicPr>
          <p:blipFill>
            <a:blip r:embed="rId3"/>
            <a:srcRect t="6468" b="63861"/>
            <a:stretch/>
          </p:blipFill>
          <p:spPr>
            <a:xfrm>
              <a:off x="1359000" y="3241800"/>
              <a:ext cx="6361200" cy="82044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0" name="Immagine 10"/>
            <p:cNvPicPr/>
            <p:nvPr/>
          </p:nvPicPr>
          <p:blipFill>
            <a:blip r:embed="rId3"/>
            <a:srcRect t="53804" b="26859"/>
            <a:stretch/>
          </p:blipFill>
          <p:spPr>
            <a:xfrm>
              <a:off x="1361520" y="4119480"/>
              <a:ext cx="6361200" cy="53496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11" name="Rettangolo 12"/>
          <p:cNvSpPr/>
          <p:nvPr/>
        </p:nvSpPr>
        <p:spPr>
          <a:xfrm>
            <a:off x="1332000" y="1027440"/>
            <a:ext cx="1152000" cy="2548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12" name="Rettangolo 13"/>
          <p:cNvSpPr/>
          <p:nvPr/>
        </p:nvSpPr>
        <p:spPr>
          <a:xfrm>
            <a:off x="1303200" y="3189960"/>
            <a:ext cx="1152000" cy="2548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13" name="Titolo 10"/>
          <p:cNvSpPr/>
          <p:nvPr/>
        </p:nvSpPr>
        <p:spPr>
          <a:xfrm>
            <a:off x="507960" y="205920"/>
            <a:ext cx="837360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informazioni generali e elementi certificabili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CasellaDiTesto 3"/>
          <p:cNvSpPr/>
          <p:nvPr/>
        </p:nvSpPr>
        <p:spPr>
          <a:xfrm>
            <a:off x="2986920" y="793800"/>
            <a:ext cx="58291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Informazioni di carattere generale della PCV (in sola visualizzazione) 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CasellaDiTesto 5"/>
          <p:cNvSpPr/>
          <p:nvPr/>
        </p:nvSpPr>
        <p:spPr>
          <a:xfrm>
            <a:off x="2931120" y="3217320"/>
            <a:ext cx="58291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Profilo/obiettivo di riferimento della PCV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CasellaDiTesto 17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15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10"/>
          <p:cNvSpPr/>
          <p:nvPr/>
        </p:nvSpPr>
        <p:spPr>
          <a:xfrm>
            <a:off x="507960" y="205920"/>
            <a:ext cx="837360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informazioni generali e elementi certificabili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8" name="Immagine 4"/>
          <p:cNvPicPr/>
          <p:nvPr/>
        </p:nvPicPr>
        <p:blipFill>
          <a:blip r:embed="rId2"/>
          <a:stretch/>
        </p:blipFill>
        <p:spPr>
          <a:xfrm>
            <a:off x="1169280" y="1654560"/>
            <a:ext cx="6804000" cy="156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CasellaDiTesto 17"/>
          <p:cNvSpPr/>
          <p:nvPr/>
        </p:nvSpPr>
        <p:spPr>
          <a:xfrm>
            <a:off x="2463120" y="1070640"/>
            <a:ext cx="583632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Set di configurazione del questionario per la somministrazione online o cartacea.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CasellaDiTesto 1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16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asellaDiTesto 3"/>
          <p:cNvSpPr/>
          <p:nvPr/>
        </p:nvSpPr>
        <p:spPr>
          <a:xfrm>
            <a:off x="1380960" y="731520"/>
            <a:ext cx="638676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Calendario delle prove di esame 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(visualizzabile in diversi formati). Per ciascuna prova, il sistema propone come «docente valutatore» il membro interno della commissione che può essere variato scegliendo fra i nominativi proposti (presenti in anagrafica docenti).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2" name="Immagine 7"/>
          <p:cNvPicPr/>
          <p:nvPr/>
        </p:nvPicPr>
        <p:blipFill>
          <a:blip r:embed="rId2"/>
          <a:srcRect t="6526"/>
          <a:stretch/>
        </p:blipFill>
        <p:spPr>
          <a:xfrm>
            <a:off x="1395000" y="1466280"/>
            <a:ext cx="6372360" cy="279792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3" name="Gruppo 22"/>
          <p:cNvGrpSpPr/>
          <p:nvPr/>
        </p:nvGrpSpPr>
        <p:grpSpPr>
          <a:xfrm>
            <a:off x="1229400" y="2825640"/>
            <a:ext cx="5945040" cy="1724400"/>
            <a:chOff x="1229400" y="2825640"/>
            <a:chExt cx="5945040" cy="1724400"/>
          </a:xfrm>
        </p:grpSpPr>
        <p:pic>
          <p:nvPicPr>
            <p:cNvPr id="224" name="Immagine 11"/>
            <p:cNvPicPr/>
            <p:nvPr/>
          </p:nvPicPr>
          <p:blipFill>
            <a:blip r:embed="rId3"/>
            <a:srcRect l="49044" t="56749"/>
            <a:stretch/>
          </p:blipFill>
          <p:spPr>
            <a:xfrm>
              <a:off x="1229400" y="3359160"/>
              <a:ext cx="3327480" cy="119088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25" name="Connettore a gomito 14"/>
            <p:cNvCxnSpPr/>
            <p:nvPr/>
          </p:nvCxnSpPr>
          <p:spPr>
            <a:xfrm rot="10800000" flipV="1">
              <a:off x="4585320" y="2825280"/>
              <a:ext cx="2589120" cy="740880"/>
            </a:xfrm>
            <a:prstGeom prst="bentConnector3">
              <a:avLst>
                <a:gd name="adj1" fmla="val 49979"/>
              </a:avLst>
            </a:prstGeom>
            <a:ln w="0">
              <a:solidFill>
                <a:srgbClr val="C00000"/>
              </a:solidFill>
              <a:tailEnd type="triangle" w="med" len="med"/>
            </a:ln>
          </p:spPr>
        </p:cxnSp>
      </p:grpSp>
      <p:grpSp>
        <p:nvGrpSpPr>
          <p:cNvPr id="226" name="Gruppo 23"/>
          <p:cNvGrpSpPr/>
          <p:nvPr/>
        </p:nvGrpSpPr>
        <p:grpSpPr>
          <a:xfrm>
            <a:off x="2711160" y="3565800"/>
            <a:ext cx="4608360" cy="1344960"/>
            <a:chOff x="2711160" y="3565800"/>
            <a:chExt cx="4608360" cy="1344960"/>
          </a:xfrm>
        </p:grpSpPr>
        <p:pic>
          <p:nvPicPr>
            <p:cNvPr id="227" name="Immagine 12"/>
            <p:cNvPicPr/>
            <p:nvPr/>
          </p:nvPicPr>
          <p:blipFill>
            <a:blip r:embed="rId4"/>
            <a:srcRect l="972" t="7380" r="43648" b="18674"/>
            <a:stretch/>
          </p:blipFill>
          <p:spPr>
            <a:xfrm>
              <a:off x="4518360" y="3701520"/>
              <a:ext cx="2801160" cy="120924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228" name="Connettore a gomito 16"/>
            <p:cNvCxnSpPr/>
            <p:nvPr/>
          </p:nvCxnSpPr>
          <p:spPr>
            <a:xfrm>
              <a:off x="2711160" y="3565800"/>
              <a:ext cx="1864440" cy="819000"/>
            </a:xfrm>
            <a:prstGeom prst="bentConnector3">
              <a:avLst>
                <a:gd name="adj1" fmla="val 49980"/>
              </a:avLst>
            </a:prstGeom>
            <a:ln w="0">
              <a:solidFill>
                <a:srgbClr val="C00000"/>
              </a:solidFill>
              <a:tailEnd type="triangle" w="med" len="med"/>
            </a:ln>
          </p:spPr>
        </p:cxnSp>
      </p:grpSp>
      <p:sp>
        <p:nvSpPr>
          <p:cNvPr id="229" name="Rettangolo 1"/>
          <p:cNvSpPr/>
          <p:nvPr/>
        </p:nvSpPr>
        <p:spPr>
          <a:xfrm>
            <a:off x="7194960" y="2759040"/>
            <a:ext cx="220680" cy="13356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30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calendario e sessioni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17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asellaDiTesto 11"/>
          <p:cNvSpPr/>
          <p:nvPr/>
        </p:nvSpPr>
        <p:spPr>
          <a:xfrm>
            <a:off x="1304640" y="704880"/>
            <a:ext cx="644976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Elenco allievi e docenti valutatori con relative credenziali per accesso al sistema, </a:t>
            </a:r>
            <a:r>
              <a:rPr lang="it-IT" sz="1200" b="1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le credenziali vengono generate automaticamente all’atto di creazione dell’esame</a:t>
            </a: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Nel caso si presentasse la necessità è facoltà dell’operatore modificare le </a:t>
            </a:r>
            <a:r>
              <a:rPr lang="it-IT" sz="1200" b="1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password</a:t>
            </a: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3" name="Immagine 8"/>
          <p:cNvPicPr/>
          <p:nvPr/>
        </p:nvPicPr>
        <p:blipFill>
          <a:blip r:embed="rId2"/>
          <a:stretch/>
        </p:blipFill>
        <p:spPr>
          <a:xfrm>
            <a:off x="1305000" y="1456200"/>
            <a:ext cx="6530400" cy="322596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4" name="Rettangolo 7"/>
          <p:cNvSpPr/>
          <p:nvPr/>
        </p:nvSpPr>
        <p:spPr>
          <a:xfrm>
            <a:off x="6064920" y="2073960"/>
            <a:ext cx="1412640" cy="47412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35" name="Titolo 10"/>
          <p:cNvSpPr/>
          <p:nvPr/>
        </p:nvSpPr>
        <p:spPr>
          <a:xfrm>
            <a:off x="507960" y="205920"/>
            <a:ext cx="82792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gestione credenziali docenti e allievi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18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71600" y="205920"/>
            <a:ext cx="8497080" cy="4460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Le azioni propedeutiche all’effettuazione dell’esame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71600" y="937080"/>
            <a:ext cx="3832560" cy="364896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it-IT" sz="1600" b="1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Esame in esito ad INTERVENTI INTEGRATIVI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Creata </a:t>
            </a:r>
            <a:r>
              <a:rPr lang="it-IT" sz="13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l’attività senza corso 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Lo scrutinio è implicito nella creazione dell’attività senza corso </a:t>
            </a: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Wingdings"/>
                <a:ea typeface="ヒラギノ角ゴ Pro W3"/>
              </a:rPr>
              <a:t></a:t>
            </a: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 all’attività senza corso </a:t>
            </a:r>
            <a:r>
              <a:rPr lang="it-IT" sz="13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devono essere iscritti solo gli allievi che sono in possesso dei requisiti di ammissione all’esame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La </a:t>
            </a:r>
            <a:r>
              <a:rPr lang="it-IT" sz="13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griglia dei crediti valutativi </a:t>
            </a: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viene compilata </a:t>
            </a:r>
            <a:r>
              <a:rPr lang="it-IT" sz="13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durante lo svolgimento dell’esame</a:t>
            </a: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, come le altre prove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Segnaposto contenuto 2"/>
          <p:cNvSpPr/>
          <p:nvPr/>
        </p:nvSpPr>
        <p:spPr>
          <a:xfrm>
            <a:off x="4636080" y="943920"/>
            <a:ext cx="4332600" cy="364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it-IT" sz="1600" b="1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Esame in esito a PERCORSI FORMATIVI TRIENNALI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309600">
              <a:lnSpc>
                <a:spcPct val="100000"/>
              </a:lnSpc>
              <a:spcBef>
                <a:spcPts val="269"/>
              </a:spcBef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Gestito il corso </a:t>
            </a: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di formazione 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309600">
              <a:lnSpc>
                <a:spcPct val="100000"/>
              </a:lnSpc>
              <a:spcBef>
                <a:spcPts val="269"/>
              </a:spcBef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Effettuato lo scrutinio di ammissione all’esame </a:t>
            </a: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Wingdings"/>
                <a:ea typeface="ヒラギノ角ゴ Pro W3"/>
              </a:rPr>
              <a:t></a:t>
            </a: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 in sede di scrutinio di ammissione all’esame vengono valutati i requisiti di ammissione (es. superamento della soglia minima di presenze)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309600">
              <a:lnSpc>
                <a:spcPct val="100000"/>
              </a:lnSpc>
              <a:spcBef>
                <a:spcPts val="269"/>
              </a:spcBef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La </a:t>
            </a:r>
            <a:r>
              <a:rPr lang="it-IT" sz="13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griglia dei crediti valutativi </a:t>
            </a: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deve essere compilata </a:t>
            </a:r>
            <a:r>
              <a:rPr lang="it-IT" sz="13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PRIMA dello scrutinio di ammissione all’esame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309600">
              <a:lnSpc>
                <a:spcPct val="100000"/>
              </a:lnSpc>
              <a:spcBef>
                <a:spcPts val="269"/>
              </a:spcBef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309600">
              <a:lnSpc>
                <a:spcPct val="100000"/>
              </a:lnSpc>
              <a:spcBef>
                <a:spcPts val="269"/>
              </a:spcBef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309600">
              <a:lnSpc>
                <a:spcPct val="100000"/>
              </a:lnSpc>
              <a:spcBef>
                <a:spcPts val="269"/>
              </a:spcBef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magine 1"/>
          <p:cNvPicPr/>
          <p:nvPr/>
        </p:nvPicPr>
        <p:blipFill>
          <a:blip r:embed="rId2"/>
          <a:stretch/>
        </p:blipFill>
        <p:spPr>
          <a:xfrm>
            <a:off x="1343520" y="783720"/>
            <a:ext cx="6539400" cy="3115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Immagine 5"/>
          <p:cNvPicPr/>
          <p:nvPr/>
        </p:nvPicPr>
        <p:blipFill>
          <a:blip r:embed="rId3"/>
          <a:stretch/>
        </p:blipFill>
        <p:spPr>
          <a:xfrm>
            <a:off x="1386000" y="987120"/>
            <a:ext cx="6386760" cy="316836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9" name="CasellaDiTesto 11"/>
          <p:cNvSpPr/>
          <p:nvPr/>
        </p:nvSpPr>
        <p:spPr>
          <a:xfrm>
            <a:off x="1844280" y="3943440"/>
            <a:ext cx="5639400" cy="10144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Visualizzazione analoga all’assembla per visionare tutte le prove che compongono la PCV: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4200" indent="-214200" defTabSz="406440">
              <a:lnSpc>
                <a:spcPct val="100000"/>
              </a:lnSpc>
              <a:buClr>
                <a:srgbClr val="1F497D"/>
              </a:buClr>
              <a:buFont typeface="OpenSymbol"/>
              <a:buChar char="-"/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Linee guida allievi, linee guida docenti, linee guida per la personalizzazione della PCV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4200" indent="-214200" defTabSz="406440">
              <a:lnSpc>
                <a:spcPct val="100000"/>
              </a:lnSpc>
              <a:buClr>
                <a:srgbClr val="1F497D"/>
              </a:buClr>
              <a:buFont typeface="OpenSymbol"/>
              <a:buChar char="-"/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Griglie di osservazione e allegati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4200" indent="-214200" defTabSz="406440">
              <a:lnSpc>
                <a:spcPct val="100000"/>
              </a:lnSpc>
              <a:buClr>
                <a:srgbClr val="1F497D"/>
              </a:buClr>
              <a:buFont typeface="OpenSymbol"/>
              <a:buChar char="-"/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Questionari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elementi costituenti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CasellaDiTesto 7"/>
          <p:cNvSpPr/>
          <p:nvPr/>
        </p:nvSpPr>
        <p:spPr>
          <a:xfrm>
            <a:off x="3453840" y="657000"/>
            <a:ext cx="5283000" cy="2527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0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Visualizzazione dell’assemblato e stampa di prove, allegati, linee guida, questionario</a:t>
            </a:r>
            <a:endParaRPr lang="it-IT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19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magine 12"/>
          <p:cNvPicPr/>
          <p:nvPr/>
        </p:nvPicPr>
        <p:blipFill>
          <a:blip r:embed="rId2"/>
          <a:stretch/>
        </p:blipFill>
        <p:spPr>
          <a:xfrm>
            <a:off x="4572000" y="3649320"/>
            <a:ext cx="2870280" cy="1043640"/>
          </a:xfrm>
          <a:prstGeom prst="rect">
            <a:avLst/>
          </a:prstGeom>
          <a:noFill/>
          <a:ln w="0">
            <a:solidFill>
              <a:srgbClr val="1F497D"/>
            </a:solidFill>
          </a:ln>
        </p:spPr>
      </p:pic>
      <p:pic>
        <p:nvPicPr>
          <p:cNvPr id="244" name="Immagine 13"/>
          <p:cNvPicPr/>
          <p:nvPr/>
        </p:nvPicPr>
        <p:blipFill>
          <a:blip r:embed="rId3"/>
          <a:stretch/>
        </p:blipFill>
        <p:spPr>
          <a:xfrm>
            <a:off x="1513440" y="3638520"/>
            <a:ext cx="2952000" cy="1056240"/>
          </a:xfrm>
          <a:prstGeom prst="rect">
            <a:avLst/>
          </a:prstGeom>
          <a:noFill/>
          <a:ln w="0">
            <a:solidFill>
              <a:srgbClr val="1F497D"/>
            </a:solidFill>
          </a:ln>
        </p:spPr>
      </p:pic>
      <p:pic>
        <p:nvPicPr>
          <p:cNvPr id="245" name="Immagine 17"/>
          <p:cNvPicPr/>
          <p:nvPr/>
        </p:nvPicPr>
        <p:blipFill>
          <a:blip r:embed="rId4"/>
          <a:srcRect r="6569"/>
          <a:stretch/>
        </p:blipFill>
        <p:spPr>
          <a:xfrm>
            <a:off x="1230840" y="759240"/>
            <a:ext cx="6406560" cy="1836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46" name="Gruppo 18"/>
          <p:cNvGrpSpPr/>
          <p:nvPr/>
        </p:nvGrpSpPr>
        <p:grpSpPr>
          <a:xfrm>
            <a:off x="1281960" y="976320"/>
            <a:ext cx="6355800" cy="1844280"/>
            <a:chOff x="1281960" y="976320"/>
            <a:chExt cx="6355800" cy="1844280"/>
          </a:xfrm>
        </p:grpSpPr>
        <p:pic>
          <p:nvPicPr>
            <p:cNvPr id="247" name="Immagine 22"/>
            <p:cNvPicPr/>
            <p:nvPr/>
          </p:nvPicPr>
          <p:blipFill>
            <a:blip r:embed="rId5"/>
            <a:srcRect b="81373"/>
            <a:stretch/>
          </p:blipFill>
          <p:spPr>
            <a:xfrm>
              <a:off x="1281960" y="976320"/>
              <a:ext cx="6355800" cy="55620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8" name="Immagine 23"/>
            <p:cNvPicPr/>
            <p:nvPr/>
          </p:nvPicPr>
          <p:blipFill>
            <a:blip r:embed="rId5"/>
            <a:srcRect t="58237"/>
            <a:stretch/>
          </p:blipFill>
          <p:spPr>
            <a:xfrm>
              <a:off x="1281960" y="1572480"/>
              <a:ext cx="6355800" cy="124812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49" name="CasellaDiTesto 21"/>
          <p:cNvSpPr/>
          <p:nvPr/>
        </p:nvSpPr>
        <p:spPr>
          <a:xfrm>
            <a:off x="2753640" y="746640"/>
            <a:ext cx="4478040" cy="8298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Per stampare la </a:t>
            </a:r>
            <a:r>
              <a:rPr lang="it-IT" sz="1200" b="1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griglia o il questionario di interesse</a:t>
            </a: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: selezionare il check box e cliccare sul pulsante «Stampa elemento». Per stampare gli </a:t>
            </a:r>
            <a:r>
              <a:rPr lang="it-IT" sz="1200" b="1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allegati</a:t>
            </a: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, cliccare direttamente sull’allegato: si aprirà la finestra che chiede se si vuole aprire o salvare il documento.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Rettangolo 20"/>
          <p:cNvSpPr/>
          <p:nvPr/>
        </p:nvSpPr>
        <p:spPr>
          <a:xfrm>
            <a:off x="1312920" y="1683360"/>
            <a:ext cx="162360" cy="102060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51" name="Rettangolo 19"/>
          <p:cNvSpPr/>
          <p:nvPr/>
        </p:nvSpPr>
        <p:spPr>
          <a:xfrm>
            <a:off x="1320840" y="1140120"/>
            <a:ext cx="637200" cy="1544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52" name="CasellaDiTesto 9"/>
          <p:cNvSpPr/>
          <p:nvPr/>
        </p:nvSpPr>
        <p:spPr>
          <a:xfrm>
            <a:off x="2022120" y="2908440"/>
            <a:ext cx="482400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Le griglie e i questionari possono essere stampati con o senza correttore: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- Griglie -&gt; la stampa proposta è di default con correttore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- Questionario &gt; la stampa proposta è di default senza correttore.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Titolo 10"/>
          <p:cNvSpPr/>
          <p:nvPr/>
        </p:nvSpPr>
        <p:spPr>
          <a:xfrm>
            <a:off x="507960" y="205920"/>
            <a:ext cx="714888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elementi costituenti la stampa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20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Rettangolo 5"/>
          <p:cNvSpPr/>
          <p:nvPr/>
        </p:nvSpPr>
        <p:spPr>
          <a:xfrm>
            <a:off x="6380280" y="2390400"/>
            <a:ext cx="1185120" cy="4222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943280" y="1174320"/>
            <a:ext cx="5096880" cy="984960"/>
          </a:xfrm>
          <a:prstGeom prst="rect">
            <a:avLst/>
          </a:prstGeom>
          <a:solidFill>
            <a:schemeClr val="lt1"/>
          </a:solidFill>
          <a:ln w="25560">
            <a:solidFill>
              <a:schemeClr val="accent1"/>
            </a:solidFill>
            <a:round/>
          </a:ln>
          <a:effectLst>
            <a:outerShdw blurRad="63360" rotWithShape="0">
              <a:srgbClr val="000000">
                <a:alpha val="40000"/>
              </a:srgbClr>
            </a:outerShdw>
          </a:effectLst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2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Compilazione </a:t>
            </a:r>
            <a:br>
              <a:rPr sz="2250"/>
            </a:br>
            <a:r>
              <a:rPr lang="it-IT" sz="22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Griglia di Osservazione dei crediti</a:t>
            </a:r>
            <a:endParaRPr lang="it-IT" sz="22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7" name="Immagine 5"/>
          <p:cNvPicPr/>
          <p:nvPr/>
        </p:nvPicPr>
        <p:blipFill>
          <a:blip r:embed="rId3"/>
          <a:srcRect l="-121" t="13337" r="60455" b="60814"/>
          <a:stretch/>
        </p:blipFill>
        <p:spPr>
          <a:xfrm>
            <a:off x="2563560" y="2476440"/>
            <a:ext cx="3845160" cy="14086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8" name="Rettangolo 7"/>
          <p:cNvSpPr/>
          <p:nvPr/>
        </p:nvSpPr>
        <p:spPr>
          <a:xfrm>
            <a:off x="4336560" y="3531960"/>
            <a:ext cx="1955160" cy="1864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59" name="Titolo 10"/>
          <p:cNvSpPr/>
          <p:nvPr/>
        </p:nvSpPr>
        <p:spPr>
          <a:xfrm>
            <a:off x="507960" y="205920"/>
            <a:ext cx="714888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Griglia di osservazione dei crediti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21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CasellaDiTesto 3"/>
          <p:cNvSpPr/>
          <p:nvPr/>
        </p:nvSpPr>
        <p:spPr>
          <a:xfrm>
            <a:off x="1230480" y="4086360"/>
            <a:ext cx="6681600" cy="583560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Nel caso di qualifica sussidiaria si ricorda che la compilazione </a:t>
            </a:r>
            <a:r>
              <a:rPr lang="it-IT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deve</a:t>
            </a: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 avvenire </a:t>
            </a:r>
            <a:r>
              <a:rPr lang="it-IT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prima </a:t>
            </a: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dello scrutinio di ammissione all’esame (per tenere conto dei risultati)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magine 7"/>
          <p:cNvPicPr/>
          <p:nvPr/>
        </p:nvPicPr>
        <p:blipFill>
          <a:blip r:embed="rId2"/>
          <a:srcRect l="15716" t="24539" r="59265" b="60488"/>
          <a:stretch/>
        </p:blipFill>
        <p:spPr>
          <a:xfrm>
            <a:off x="1553400" y="1260360"/>
            <a:ext cx="1896480" cy="63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3" name="Rettangolo 8"/>
          <p:cNvSpPr/>
          <p:nvPr/>
        </p:nvSpPr>
        <p:spPr>
          <a:xfrm>
            <a:off x="1681560" y="1579320"/>
            <a:ext cx="1676880" cy="1918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accent1">
                  <a:lumMod val="50000"/>
                </a:schemeClr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64" name="Freccia a destra 3"/>
          <p:cNvSpPr/>
          <p:nvPr/>
        </p:nvSpPr>
        <p:spPr>
          <a:xfrm>
            <a:off x="3579120" y="1403640"/>
            <a:ext cx="362160" cy="1746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2840" rIns="90000" bIns="4284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accent1">
                  <a:lumMod val="50000"/>
                </a:schemeClr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65" name="CasellaDiTesto 9"/>
          <p:cNvSpPr/>
          <p:nvPr/>
        </p:nvSpPr>
        <p:spPr>
          <a:xfrm>
            <a:off x="4068000" y="1153800"/>
            <a:ext cx="368640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La GDO dei crediti valutativi: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- può essere compilata dal docente o dall’operatore della formazione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6" name="Immagine 1"/>
          <p:cNvPicPr/>
          <p:nvPr/>
        </p:nvPicPr>
        <p:blipFill>
          <a:blip r:embed="rId3"/>
          <a:stretch/>
        </p:blipFill>
        <p:spPr>
          <a:xfrm>
            <a:off x="1216800" y="2345040"/>
            <a:ext cx="6608160" cy="168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Rettangolo 14"/>
          <p:cNvSpPr/>
          <p:nvPr/>
        </p:nvSpPr>
        <p:spPr>
          <a:xfrm>
            <a:off x="2578680" y="2538360"/>
            <a:ext cx="837720" cy="3250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68" name="Rettangolo 15"/>
          <p:cNvSpPr/>
          <p:nvPr/>
        </p:nvSpPr>
        <p:spPr>
          <a:xfrm>
            <a:off x="1470960" y="3802320"/>
            <a:ext cx="280440" cy="23220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69" name="Titolo 10"/>
          <p:cNvSpPr/>
          <p:nvPr/>
        </p:nvSpPr>
        <p:spPr>
          <a:xfrm>
            <a:off x="507960" y="205920"/>
            <a:ext cx="714888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compilazione griglia dei crediti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CasellaDiTesto 1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22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magine 19"/>
          <p:cNvPicPr/>
          <p:nvPr/>
        </p:nvPicPr>
        <p:blipFill>
          <a:blip r:embed="rId2"/>
          <a:stretch/>
        </p:blipFill>
        <p:spPr>
          <a:xfrm>
            <a:off x="1662120" y="2473200"/>
            <a:ext cx="5591160" cy="254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2" name="Immagine 13"/>
          <p:cNvPicPr/>
          <p:nvPr/>
        </p:nvPicPr>
        <p:blipFill>
          <a:blip r:embed="rId3"/>
          <a:stretch/>
        </p:blipFill>
        <p:spPr>
          <a:xfrm>
            <a:off x="2030760" y="1168920"/>
            <a:ext cx="4588920" cy="11386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3" name="CasellaDiTesto 14"/>
          <p:cNvSpPr/>
          <p:nvPr/>
        </p:nvSpPr>
        <p:spPr>
          <a:xfrm>
            <a:off x="1391760" y="794520"/>
            <a:ext cx="607212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E’ possibile scegliere il dettaglio per la compilazione delle griglie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74" name="Gruppo 18"/>
          <p:cNvGrpSpPr/>
          <p:nvPr/>
        </p:nvGrpSpPr>
        <p:grpSpPr>
          <a:xfrm>
            <a:off x="5004360" y="3190680"/>
            <a:ext cx="2659680" cy="1371960"/>
            <a:chOff x="5004360" y="3190680"/>
            <a:chExt cx="2659680" cy="1371960"/>
          </a:xfrm>
        </p:grpSpPr>
        <p:sp>
          <p:nvSpPr>
            <p:cNvPr id="275" name="CasellaDiTesto 16"/>
            <p:cNvSpPr/>
            <p:nvPr/>
          </p:nvSpPr>
          <p:spPr>
            <a:xfrm>
              <a:off x="6064920" y="3190680"/>
              <a:ext cx="1599120" cy="4604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406440">
                <a:lnSpc>
                  <a:spcPct val="100000"/>
                </a:lnSpc>
              </a:pPr>
              <a:r>
                <a:rPr lang="it-IT" sz="1200" b="0" u="none" strike="noStrike">
                  <a:solidFill>
                    <a:schemeClr val="dk1"/>
                  </a:solidFill>
                  <a:effectLst/>
                  <a:uFillTx/>
                  <a:latin typeface="Calibri"/>
                  <a:ea typeface="MS PGothic"/>
                </a:rPr>
                <a:t>Inserire la votazione finale </a:t>
              </a:r>
              <a:endParaRPr lang="it-IT" sz="12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76" name="Connettore 2 17"/>
            <p:cNvCxnSpPr>
              <a:stCxn id="275" idx="2"/>
            </p:cNvCxnSpPr>
            <p:nvPr/>
          </p:nvCxnSpPr>
          <p:spPr>
            <a:xfrm flipH="1">
              <a:off x="5004360" y="3651120"/>
              <a:ext cx="1860480" cy="911880"/>
            </a:xfrm>
            <a:prstGeom prst="straightConnector1">
              <a:avLst/>
            </a:prstGeom>
            <a:ln w="0">
              <a:solidFill>
                <a:srgbClr val="4F81BD"/>
              </a:solidFill>
              <a:tailEnd type="triangle" w="med" len="med"/>
            </a:ln>
          </p:spPr>
        </p:cxnSp>
      </p:grpSp>
      <p:grpSp>
        <p:nvGrpSpPr>
          <p:cNvPr id="277" name="Gruppo 29"/>
          <p:cNvGrpSpPr/>
          <p:nvPr/>
        </p:nvGrpSpPr>
        <p:grpSpPr>
          <a:xfrm>
            <a:off x="1265040" y="2519280"/>
            <a:ext cx="2109600" cy="1065600"/>
            <a:chOff x="1265040" y="2519280"/>
            <a:chExt cx="2109600" cy="1065600"/>
          </a:xfrm>
        </p:grpSpPr>
        <p:sp>
          <p:nvSpPr>
            <p:cNvPr id="278" name="CasellaDiTesto 23"/>
            <p:cNvSpPr/>
            <p:nvPr/>
          </p:nvSpPr>
          <p:spPr>
            <a:xfrm>
              <a:off x="1265040" y="2519280"/>
              <a:ext cx="2109600" cy="829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406440">
                <a:lnSpc>
                  <a:spcPct val="100000"/>
                </a:lnSpc>
              </a:pPr>
              <a:r>
                <a:rPr lang="it-IT" sz="1200" b="0" u="none" strike="noStrike">
                  <a:solidFill>
                    <a:schemeClr val="dk1"/>
                  </a:solidFill>
                  <a:effectLst/>
                  <a:uFillTx/>
                  <a:latin typeface="Calibri"/>
                  <a:ea typeface="MS PGothic"/>
                </a:rPr>
                <a:t>Compilare la griglia, matrice per matrice per ogni allievo (analogamente ad una compilazione cartacea)</a:t>
              </a:r>
              <a:endParaRPr lang="it-IT" sz="12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79" name="Connettore 2 25"/>
            <p:cNvCxnSpPr/>
            <p:nvPr/>
          </p:nvCxnSpPr>
          <p:spPr>
            <a:xfrm>
              <a:off x="1661760" y="3432960"/>
              <a:ext cx="370080" cy="152280"/>
            </a:xfrm>
            <a:prstGeom prst="straightConnector1">
              <a:avLst/>
            </a:prstGeom>
            <a:ln w="0">
              <a:solidFill>
                <a:srgbClr val="4F81BD"/>
              </a:solidFill>
              <a:tailEnd type="triangle" w="med" len="med"/>
            </a:ln>
          </p:spPr>
        </p:cxnSp>
      </p:grpSp>
      <p:grpSp>
        <p:nvGrpSpPr>
          <p:cNvPr id="280" name="Gruppo 30"/>
          <p:cNvGrpSpPr/>
          <p:nvPr/>
        </p:nvGrpSpPr>
        <p:grpSpPr>
          <a:xfrm>
            <a:off x="3706560" y="2824200"/>
            <a:ext cx="2260440" cy="744120"/>
            <a:chOff x="3706560" y="2824200"/>
            <a:chExt cx="2260440" cy="744120"/>
          </a:xfrm>
        </p:grpSpPr>
        <p:sp>
          <p:nvSpPr>
            <p:cNvPr id="281" name="CasellaDiTesto 22"/>
            <p:cNvSpPr/>
            <p:nvPr/>
          </p:nvSpPr>
          <p:spPr>
            <a:xfrm>
              <a:off x="3713040" y="2824200"/>
              <a:ext cx="2253960" cy="4604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406440">
                <a:lnSpc>
                  <a:spcPct val="100000"/>
                </a:lnSpc>
              </a:pPr>
              <a:r>
                <a:rPr lang="it-IT" sz="1200" b="0" u="none" strike="noStrike">
                  <a:solidFill>
                    <a:schemeClr val="dk1"/>
                  </a:solidFill>
                  <a:effectLst/>
                  <a:uFillTx/>
                  <a:latin typeface="Calibri"/>
                  <a:ea typeface="MS PGothic"/>
                </a:rPr>
                <a:t>Compilare i voti delle singole matrici per ogni allievo</a:t>
              </a:r>
              <a:endParaRPr lang="it-IT" sz="12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82" name="Connettore 2 27"/>
            <p:cNvCxnSpPr/>
            <p:nvPr/>
          </p:nvCxnSpPr>
          <p:spPr>
            <a:xfrm flipH="1">
              <a:off x="3706560" y="3305880"/>
              <a:ext cx="596880" cy="262800"/>
            </a:xfrm>
            <a:prstGeom prst="straightConnector1">
              <a:avLst/>
            </a:prstGeom>
            <a:ln w="0">
              <a:solidFill>
                <a:srgbClr val="4F81BD"/>
              </a:solidFill>
              <a:tailEnd type="triangle" w="med" len="med"/>
            </a:ln>
          </p:spPr>
        </p:cxnSp>
      </p:grpSp>
      <p:sp>
        <p:nvSpPr>
          <p:cNvPr id="283" name="Titolo 10"/>
          <p:cNvSpPr/>
          <p:nvPr/>
        </p:nvSpPr>
        <p:spPr>
          <a:xfrm>
            <a:off x="507960" y="205920"/>
            <a:ext cx="714888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compilazione griglia dei crediti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23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magine 17"/>
          <p:cNvPicPr/>
          <p:nvPr/>
        </p:nvPicPr>
        <p:blipFill>
          <a:blip r:embed="rId2"/>
          <a:stretch/>
        </p:blipFill>
        <p:spPr>
          <a:xfrm>
            <a:off x="683280" y="870120"/>
            <a:ext cx="4938480" cy="235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6" name="CasellaDiTesto 10"/>
          <p:cNvSpPr/>
          <p:nvPr/>
        </p:nvSpPr>
        <p:spPr>
          <a:xfrm>
            <a:off x="2051640" y="1791000"/>
            <a:ext cx="6398280" cy="4604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Completate le attività di configurazione, affinché la prova possa essere erogata, occorre spostare il pulsante in capo alla pagina su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ON.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Rettangolo 11"/>
          <p:cNvSpPr/>
          <p:nvPr/>
        </p:nvSpPr>
        <p:spPr>
          <a:xfrm>
            <a:off x="3776760" y="3645360"/>
            <a:ext cx="711720" cy="27036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88" name="Rettangolo 2"/>
          <p:cNvSpPr/>
          <p:nvPr/>
        </p:nvSpPr>
        <p:spPr>
          <a:xfrm>
            <a:off x="3623040" y="3103200"/>
            <a:ext cx="792360" cy="247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89" name="Rettangolo 15"/>
          <p:cNvSpPr/>
          <p:nvPr/>
        </p:nvSpPr>
        <p:spPr>
          <a:xfrm>
            <a:off x="6676560" y="4392000"/>
            <a:ext cx="711720" cy="33372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90" name="Titolo 10"/>
          <p:cNvSpPr/>
          <p:nvPr/>
        </p:nvSpPr>
        <p:spPr>
          <a:xfrm>
            <a:off x="507960" y="205920"/>
            <a:ext cx="714888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attivazione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CasellaDiTesto 7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24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Rettangolo 12"/>
          <p:cNvSpPr/>
          <p:nvPr/>
        </p:nvSpPr>
        <p:spPr>
          <a:xfrm>
            <a:off x="3547440" y="1221120"/>
            <a:ext cx="1320480" cy="328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293" name="Immagine 1"/>
          <p:cNvPicPr/>
          <p:nvPr/>
        </p:nvPicPr>
        <p:blipFill>
          <a:blip r:embed="rId3"/>
          <a:stretch/>
        </p:blipFill>
        <p:spPr>
          <a:xfrm>
            <a:off x="2051640" y="2315520"/>
            <a:ext cx="6643800" cy="1693800"/>
          </a:xfrm>
          <a:prstGeom prst="rect">
            <a:avLst/>
          </a:prstGeom>
          <a:noFill/>
          <a:ln w="0">
            <a:solidFill>
              <a:srgbClr val="1F497D"/>
            </a:solidFill>
          </a:ln>
        </p:spPr>
      </p:pic>
      <p:pic>
        <p:nvPicPr>
          <p:cNvPr id="294" name="Immagine 14"/>
          <p:cNvPicPr/>
          <p:nvPr/>
        </p:nvPicPr>
        <p:blipFill>
          <a:blip r:embed="rId4"/>
          <a:stretch/>
        </p:blipFill>
        <p:spPr>
          <a:xfrm>
            <a:off x="4083120" y="3819240"/>
            <a:ext cx="3356640" cy="977760"/>
          </a:xfrm>
          <a:prstGeom prst="rect">
            <a:avLst/>
          </a:prstGeom>
          <a:noFill/>
          <a:ln w="0">
            <a:solidFill>
              <a:srgbClr val="1F497D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2025000" y="1174320"/>
            <a:ext cx="5096880" cy="645120"/>
          </a:xfrm>
          <a:prstGeom prst="rect">
            <a:avLst/>
          </a:prstGeom>
          <a:solidFill>
            <a:schemeClr val="lt1"/>
          </a:solidFill>
          <a:ln w="25560">
            <a:solidFill>
              <a:schemeClr val="accent1"/>
            </a:solidFill>
            <a:round/>
          </a:ln>
          <a:effectLst>
            <a:outerShdw blurRad="63360" rotWithShape="0">
              <a:srgbClr val="000000">
                <a:alpha val="40000"/>
              </a:srgbClr>
            </a:outerShdw>
          </a:effectLst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2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Erogazione esame</a:t>
            </a:r>
            <a:endParaRPr lang="it-IT" sz="22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6" name="Immagine 5"/>
          <p:cNvPicPr/>
          <p:nvPr/>
        </p:nvPicPr>
        <p:blipFill>
          <a:blip r:embed="rId3"/>
          <a:srcRect l="-1553" t="13337" r="60455" b="60814"/>
          <a:stretch/>
        </p:blipFill>
        <p:spPr>
          <a:xfrm>
            <a:off x="908280" y="1932840"/>
            <a:ext cx="3984120" cy="14086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" name="Rettangolo 7"/>
          <p:cNvSpPr/>
          <p:nvPr/>
        </p:nvSpPr>
        <p:spPr>
          <a:xfrm>
            <a:off x="2842920" y="3155040"/>
            <a:ext cx="1955160" cy="1864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298" name="Titolo 10"/>
          <p:cNvSpPr/>
          <p:nvPr/>
        </p:nvSpPr>
        <p:spPr>
          <a:xfrm>
            <a:off x="507960" y="205920"/>
            <a:ext cx="714888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Erogazione esame: accesso dell’Operatore della formazione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25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0" name="Immagine 3"/>
          <p:cNvPicPr/>
          <p:nvPr/>
        </p:nvPicPr>
        <p:blipFill>
          <a:blip r:embed="rId4"/>
          <a:stretch/>
        </p:blipFill>
        <p:spPr>
          <a:xfrm>
            <a:off x="5829480" y="3065040"/>
            <a:ext cx="2862360" cy="160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1" name="CasellaDiTesto 4"/>
          <p:cNvSpPr/>
          <p:nvPr/>
        </p:nvSpPr>
        <p:spPr>
          <a:xfrm>
            <a:off x="2783880" y="3655440"/>
            <a:ext cx="2862360" cy="10144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E’ possibile erogare l’esame come operatore della formazione professionale, in gestire la valutazione-&gt; erogazione esame, selezionando poi l’esame e cliccando su eroga esame.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Rettangolo 8"/>
          <p:cNvSpPr/>
          <p:nvPr/>
        </p:nvSpPr>
        <p:spPr>
          <a:xfrm>
            <a:off x="7003440" y="3155040"/>
            <a:ext cx="737280" cy="1864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magine 2"/>
          <p:cNvPicPr/>
          <p:nvPr/>
        </p:nvPicPr>
        <p:blipFill>
          <a:blip r:embed="rId2"/>
          <a:srcRect r="11343" b="5949"/>
          <a:stretch/>
        </p:blipFill>
        <p:spPr>
          <a:xfrm>
            <a:off x="3150360" y="809280"/>
            <a:ext cx="5285520" cy="225540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4" name="CasellaDiTesto 14"/>
          <p:cNvSpPr/>
          <p:nvPr/>
        </p:nvSpPr>
        <p:spPr>
          <a:xfrm>
            <a:off x="928080" y="1429560"/>
            <a:ext cx="1971360" cy="10144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Il docente accede tramite autenticazione con user e password (generate dal sistema in fase di predisposizione dell’esame)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5" name="Immagine 1"/>
          <p:cNvPicPr/>
          <p:nvPr/>
        </p:nvPicPr>
        <p:blipFill>
          <a:blip r:embed="rId3"/>
          <a:stretch/>
        </p:blipFill>
        <p:spPr>
          <a:xfrm>
            <a:off x="3696120" y="2450880"/>
            <a:ext cx="4864680" cy="239076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6" name="Rettangolo 8"/>
          <p:cNvSpPr/>
          <p:nvPr/>
        </p:nvSpPr>
        <p:spPr>
          <a:xfrm>
            <a:off x="5459040" y="2445120"/>
            <a:ext cx="545760" cy="36360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accesso del docente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CasellaDiTesto 5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26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9" name="Immagine 4"/>
          <p:cNvPicPr/>
          <p:nvPr/>
        </p:nvPicPr>
        <p:blipFill>
          <a:blip r:embed="rId4"/>
          <a:stretch/>
        </p:blipFill>
        <p:spPr>
          <a:xfrm>
            <a:off x="444240" y="2997360"/>
            <a:ext cx="3854520" cy="1791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0" name="Rettangolo 6"/>
          <p:cNvSpPr/>
          <p:nvPr/>
        </p:nvSpPr>
        <p:spPr>
          <a:xfrm>
            <a:off x="2937960" y="3975120"/>
            <a:ext cx="1229040" cy="81360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asellaDiTesto 16"/>
          <p:cNvSpPr/>
          <p:nvPr/>
        </p:nvSpPr>
        <p:spPr>
          <a:xfrm>
            <a:off x="1386000" y="1074240"/>
            <a:ext cx="617328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Il docente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visualizza tutti gli esami per cui è valutatore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, come definito in fase di predisposizione, possono essere associate allo stesso docente una o più prove, verranno visualizzate solo le prove associate al docente che ha effettuato l’accesso.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2" name="Immagine 2"/>
          <p:cNvPicPr/>
          <p:nvPr/>
        </p:nvPicPr>
        <p:blipFill>
          <a:blip r:embed="rId2"/>
          <a:stretch/>
        </p:blipFill>
        <p:spPr>
          <a:xfrm>
            <a:off x="1386000" y="2233080"/>
            <a:ext cx="4291920" cy="160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accesso del docente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27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magine 9"/>
          <p:cNvPicPr/>
          <p:nvPr/>
        </p:nvPicPr>
        <p:blipFill>
          <a:blip r:embed="rId2"/>
          <a:srcRect r="3677"/>
          <a:stretch/>
        </p:blipFill>
        <p:spPr>
          <a:xfrm>
            <a:off x="1386000" y="652680"/>
            <a:ext cx="4794120" cy="23896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6" name="Immagine 10"/>
          <p:cNvPicPr/>
          <p:nvPr/>
        </p:nvPicPr>
        <p:blipFill>
          <a:blip r:embed="rId3"/>
          <a:srcRect l="7943" r="7380"/>
          <a:stretch/>
        </p:blipFill>
        <p:spPr>
          <a:xfrm>
            <a:off x="3927600" y="1791000"/>
            <a:ext cx="3934080" cy="150912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" name="Immagine 11"/>
          <p:cNvPicPr/>
          <p:nvPr/>
        </p:nvPicPr>
        <p:blipFill>
          <a:blip r:embed="rId4"/>
          <a:srcRect l="8864" r="8217" b="13273"/>
          <a:stretch/>
        </p:blipFill>
        <p:spPr>
          <a:xfrm>
            <a:off x="1386000" y="3070800"/>
            <a:ext cx="4149000" cy="196992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8" name="CasellaDiTesto 12"/>
          <p:cNvSpPr/>
          <p:nvPr/>
        </p:nvSpPr>
        <p:spPr>
          <a:xfrm>
            <a:off x="5733360" y="3521160"/>
            <a:ext cx="2128320" cy="10144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Vengono visualizzati gli elementi costitutivi della PCV.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Per ciascuna prova per cui è valutatore, il docente può effettuare l’accesso.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elementi costitutivi e accesso alle prove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28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71600" y="205920"/>
            <a:ext cx="8497080" cy="4460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 ruoli di accesso al sistema PCV per predisposizione e gestione esami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71600" y="830520"/>
            <a:ext cx="8076240" cy="364896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r>
              <a:rPr lang="it-IT" sz="1350" b="1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Operatore della formazione – </a:t>
            </a:r>
            <a:r>
              <a:rPr lang="it-IT" sz="1350" b="1" i="1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Autenticazione con certificato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Crea l’esame associato alla PCV e alla Commissione di esame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Compila la griglia dei crediti valutativi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Predispone il set di erogazione della prova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Può svolgere tutte le funzioni di  gestione e monitoraggio esame (caricamento valutazioni, monitoraggio esame, visualizzazione graduatoria…)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r>
              <a:rPr lang="it-IT" sz="1350" b="1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Docente – </a:t>
            </a:r>
            <a:r>
              <a:rPr lang="it-IT" sz="1350" b="1" i="1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Autenticazione con credenziali temporanee assegnate e valide solo per l’erogazione dell’esame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Compila la griglia dei crediti valutativi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Monitora gli allievi durante la compilazione dei questionari online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Carica le valutazioni delle singole prove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Visualizza le graduatorie parziali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r>
              <a:rPr lang="it-IT" sz="1350" b="1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Allievo -</a:t>
            </a:r>
            <a:r>
              <a:rPr lang="it-IT" sz="1350" b="1" i="1" u="none" strike="noStrik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 Autenticazione con credenziali temporanee assegnate e valide solo per l’erogazione dell’esame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Visualizza le prove per le quali è prevista la somministrazione online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269"/>
              </a:spcBef>
              <a:buClr>
                <a:srgbClr val="254061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it-IT" sz="135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Svolge la prova online</a:t>
            </a: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269"/>
              </a:spcBef>
              <a:buNone/>
              <a:tabLst>
                <a:tab pos="0" algn="l"/>
              </a:tabLst>
            </a:pPr>
            <a:endParaRPr lang="it-IT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Num" idx="18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06440">
              <a:lnSpc>
                <a:spcPct val="100000"/>
              </a:lnSpc>
              <a:buNone/>
              <a:tabLst>
                <a:tab pos="0" algn="l"/>
              </a:tabLst>
              <a:def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defTabSz="406440">
              <a:lnSpc>
                <a:spcPct val="100000"/>
              </a:lnSpc>
              <a:buNone/>
              <a:tabLst>
                <a:tab pos="0" algn="l"/>
              </a:tabLst>
            </a:pPr>
            <a:fld id="{7DDF7730-64B9-4E44-909E-FCAB72430142}" type="slidenum">
              <a:rPr lang="it-IT" sz="16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MS PGothic"/>
              </a:rPr>
              <a:t>30</a:t>
            </a:fld>
            <a:endParaRPr lang="it-IT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2" name="Immagine 5"/>
          <p:cNvPicPr/>
          <p:nvPr/>
        </p:nvPicPr>
        <p:blipFill>
          <a:blip r:embed="rId2"/>
          <a:stretch/>
        </p:blipFill>
        <p:spPr>
          <a:xfrm>
            <a:off x="1215360" y="679320"/>
            <a:ext cx="6334560" cy="291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3" name="CasellaDiTesto 6"/>
          <p:cNvSpPr/>
          <p:nvPr/>
        </p:nvSpPr>
        <p:spPr>
          <a:xfrm>
            <a:off x="5391360" y="1528560"/>
            <a:ext cx="3575880" cy="8298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Solo all’impostazione della sessione su «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ON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» gli allievi potranno accedere al questionario – dopo aver effettuato il login al sistema con username e password - e partirà il conteggio dell’inizio prova.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questionario on-line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5" name="Immagine 4"/>
          <p:cNvPicPr/>
          <p:nvPr/>
        </p:nvPicPr>
        <p:blipFill>
          <a:blip r:embed="rId3"/>
          <a:srcRect l="7379" t="14574" r="7619" b="25379"/>
          <a:stretch/>
        </p:blipFill>
        <p:spPr>
          <a:xfrm>
            <a:off x="1594080" y="3153960"/>
            <a:ext cx="5828400" cy="190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6" name="CasellaDiTesto 15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29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27" name="Connettore 2 3"/>
          <p:cNvCxnSpPr/>
          <p:nvPr/>
        </p:nvCxnSpPr>
        <p:spPr>
          <a:xfrm flipH="1">
            <a:off x="3352680" y="1744920"/>
            <a:ext cx="160920" cy="1738440"/>
          </a:xfrm>
          <a:prstGeom prst="straightConnector1">
            <a:avLst/>
          </a:prstGeom>
          <a:ln w="0">
            <a:solidFill>
              <a:srgbClr val="FF0000"/>
            </a:solidFill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consolle di monitoraggio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30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0" name="Immagine 3"/>
          <p:cNvPicPr/>
          <p:nvPr/>
        </p:nvPicPr>
        <p:blipFill>
          <a:blip r:embed="rId2"/>
          <a:stretch/>
        </p:blipFill>
        <p:spPr>
          <a:xfrm>
            <a:off x="513720" y="909000"/>
            <a:ext cx="4785480" cy="22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CasellaDiTesto 6"/>
          <p:cNvSpPr/>
          <p:nvPr/>
        </p:nvSpPr>
        <p:spPr>
          <a:xfrm>
            <a:off x="5440680" y="748800"/>
            <a:ext cx="3301560" cy="415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7000"/>
              </a:lnSpc>
              <a:spcAft>
                <a:spcPts val="799"/>
              </a:spcAft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- </a:t>
            </a:r>
            <a:r>
              <a:rPr lang="it-IT" sz="1200" b="1" u="none" strike="noStrike" spc="99">
                <a:solidFill>
                  <a:srgbClr val="7F7F7F"/>
                </a:solidFill>
                <a:effectLst/>
                <a:uFillTx/>
                <a:latin typeface="Calibri"/>
                <a:ea typeface="Calibri"/>
              </a:rPr>
              <a:t>Grigio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Wingdings"/>
                <a:ea typeface="Calibri"/>
              </a:rPr>
              <a:t>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L’allievo non ha ancora usato le sue credenziali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7000"/>
              </a:lnSpc>
              <a:spcAft>
                <a:spcPts val="799"/>
              </a:spcAft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- </a:t>
            </a:r>
            <a:r>
              <a:rPr lang="it-IT" sz="1200" b="1" u="none" strike="noStrike" spc="99">
                <a:solidFill>
                  <a:srgbClr val="00B0F0"/>
                </a:solidFill>
                <a:effectLst/>
                <a:uFillTx/>
                <a:latin typeface="Calibri"/>
                <a:ea typeface="Calibri"/>
              </a:rPr>
              <a:t>Azzurro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Wingdings"/>
                <a:ea typeface="Calibri"/>
              </a:rPr>
              <a:t>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L’allievo ha effettuato l’accesso con le proprie credenziali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7000"/>
              </a:lnSpc>
              <a:spcAft>
                <a:spcPts val="799"/>
              </a:spcAft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- </a:t>
            </a:r>
            <a:r>
              <a:rPr lang="it-IT" sz="1200" b="1" u="none" strike="noStrike" spc="99">
                <a:solidFill>
                  <a:srgbClr val="FF0000"/>
                </a:solidFill>
                <a:effectLst/>
                <a:uFillTx/>
                <a:latin typeface="Calibri"/>
                <a:ea typeface="Calibri"/>
              </a:rPr>
              <a:t>Rosso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Wingdings"/>
                <a:ea typeface="Calibri"/>
              </a:rPr>
              <a:t>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L’allievo ha terminato con esito negativo la compilazione del Questionario. E’ possibile far proseguire la compilazione all’allievo selezionando il box dell’allievo in oggetto e il pulsante “</a:t>
            </a:r>
            <a:r>
              <a:rPr lang="it-IT" sz="1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continua compilazione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”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7000"/>
              </a:lnSpc>
              <a:spcAft>
                <a:spcPts val="799"/>
              </a:spcAft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- </a:t>
            </a:r>
            <a:r>
              <a:rPr lang="it-IT" sz="1200" b="1" u="none" strike="noStrike" spc="99">
                <a:solidFill>
                  <a:srgbClr val="538135"/>
                </a:solidFill>
                <a:effectLst/>
                <a:uFillTx/>
                <a:latin typeface="Calibri"/>
                <a:ea typeface="Calibri"/>
              </a:rPr>
              <a:t>Verde</a:t>
            </a:r>
            <a:r>
              <a:rPr lang="it-IT" sz="1200" b="0" u="none" strike="noStrike">
                <a:solidFill>
                  <a:srgbClr val="538135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Wingdings"/>
                <a:ea typeface="Calibri"/>
              </a:rPr>
              <a:t>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L’allievo ha terminato con esito positivo la compilazione del Questionario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7000"/>
              </a:lnSpc>
              <a:spcAft>
                <a:spcPts val="799"/>
              </a:spcAft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- </a:t>
            </a:r>
            <a:r>
              <a:rPr lang="it-IT" sz="1200" b="1" u="none" strike="noStrike" spc="99">
                <a:solidFill>
                  <a:srgbClr val="FFD966"/>
                </a:solidFill>
                <a:effectLst/>
                <a:uFillTx/>
                <a:latin typeface="Calibri"/>
                <a:ea typeface="Calibri"/>
              </a:rPr>
              <a:t>Giallo</a:t>
            </a:r>
            <a:r>
              <a:rPr lang="it-IT" sz="1200" b="0" u="none" strike="noStrike">
                <a:solidFill>
                  <a:srgbClr val="FFD966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Wingdings"/>
                <a:ea typeface="Calibri"/>
              </a:rPr>
              <a:t>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L’allievo si è disconnesso dal questionario senza averlo terminato (es. chiudendo la finestra del browser). E’ possibile riabilitare l’accesso al questionario selezionando il box dell’allievo in oggetto e selezionando il pulsante “</a:t>
            </a:r>
            <a:r>
              <a:rPr lang="it-IT" sz="1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autorizza riaccesso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”.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7000"/>
              </a:lnSpc>
              <a:spcAft>
                <a:spcPts val="799"/>
              </a:spcAft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CasellaDiTesto 10"/>
          <p:cNvSpPr/>
          <p:nvPr/>
        </p:nvSpPr>
        <p:spPr>
          <a:xfrm>
            <a:off x="1238400" y="3567600"/>
            <a:ext cx="3575880" cy="8298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06440">
              <a:lnSpc>
                <a:spcPct val="100000"/>
              </a:lnSpc>
            </a:pP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Autorizza Ri-accesso 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e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 Continua Compilazione 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sono da utilizzare rispettivamente nel caso in cui un allievo esca inavvertitamente dal questionario e nel caso in cui termini accidentalmente il questionario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33" name="Connettore 2 11"/>
          <p:cNvCxnSpPr/>
          <p:nvPr/>
        </p:nvCxnSpPr>
        <p:spPr>
          <a:xfrm flipH="1" flipV="1">
            <a:off x="925200" y="1341000"/>
            <a:ext cx="660600" cy="2149560"/>
          </a:xfrm>
          <a:prstGeom prst="straightConnector1">
            <a:avLst/>
          </a:prstGeom>
          <a:ln w="0">
            <a:solidFill>
              <a:srgbClr val="C0504D"/>
            </a:solidFill>
            <a:tailEnd type="triangle" w="med" len="med"/>
          </a:ln>
        </p:spPr>
      </p:cxnSp>
      <p:cxnSp>
        <p:nvCxnSpPr>
          <p:cNvPr id="334" name="Connettore 2 12"/>
          <p:cNvCxnSpPr/>
          <p:nvPr/>
        </p:nvCxnSpPr>
        <p:spPr>
          <a:xfrm flipH="1" flipV="1">
            <a:off x="2217240" y="1341000"/>
            <a:ext cx="1193760" cy="2149560"/>
          </a:xfrm>
          <a:prstGeom prst="straightConnector1">
            <a:avLst/>
          </a:prstGeom>
          <a:ln w="0">
            <a:solidFill>
              <a:srgbClr val="C0504D"/>
            </a:solidFill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magine 6"/>
          <p:cNvPicPr/>
          <p:nvPr/>
        </p:nvPicPr>
        <p:blipFill>
          <a:blip r:embed="rId2"/>
          <a:stretch/>
        </p:blipFill>
        <p:spPr>
          <a:xfrm>
            <a:off x="1331640" y="1649160"/>
            <a:ext cx="6479640" cy="2401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6" name="CasellaDiTesto 5"/>
          <p:cNvSpPr/>
          <p:nvPr/>
        </p:nvSpPr>
        <p:spPr>
          <a:xfrm>
            <a:off x="1331640" y="861120"/>
            <a:ext cx="6479640" cy="4604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Si può procedere alla compilazione delle griglie di osservazione con livelli di dettaglio differenti.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Voto complessivo della GDO: per ogni allievo si inserisce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il voto totale della griglia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Rettangolo 11"/>
          <p:cNvSpPr/>
          <p:nvPr/>
        </p:nvSpPr>
        <p:spPr>
          <a:xfrm>
            <a:off x="4398840" y="2683800"/>
            <a:ext cx="777960" cy="14522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338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compilazione griglie di osservazione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31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magine 12"/>
          <p:cNvPicPr/>
          <p:nvPr/>
        </p:nvPicPr>
        <p:blipFill>
          <a:blip r:embed="rId2"/>
          <a:srcRect r="57571" b="68517"/>
          <a:stretch/>
        </p:blipFill>
        <p:spPr>
          <a:xfrm>
            <a:off x="1305000" y="1154880"/>
            <a:ext cx="2749320" cy="7552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1" name="Rettangolo 13"/>
          <p:cNvSpPr/>
          <p:nvPr/>
        </p:nvSpPr>
        <p:spPr>
          <a:xfrm>
            <a:off x="2902320" y="1364760"/>
            <a:ext cx="777960" cy="3578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342" name="Immagine 4"/>
          <p:cNvPicPr/>
          <p:nvPr/>
        </p:nvPicPr>
        <p:blipFill>
          <a:blip r:embed="rId3"/>
          <a:stretch/>
        </p:blipFill>
        <p:spPr>
          <a:xfrm>
            <a:off x="2569320" y="1795320"/>
            <a:ext cx="4978440" cy="169020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3" name="Immagine 5"/>
          <p:cNvPicPr/>
          <p:nvPr/>
        </p:nvPicPr>
        <p:blipFill>
          <a:blip r:embed="rId4"/>
          <a:stretch/>
        </p:blipFill>
        <p:spPr>
          <a:xfrm>
            <a:off x="1244160" y="2622960"/>
            <a:ext cx="5570640" cy="22456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4" name="Rettangolo 10"/>
          <p:cNvSpPr/>
          <p:nvPr/>
        </p:nvSpPr>
        <p:spPr>
          <a:xfrm>
            <a:off x="5656320" y="2206080"/>
            <a:ext cx="614880" cy="31356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345" name="CasellaDiTesto 11"/>
          <p:cNvSpPr/>
          <p:nvPr/>
        </p:nvSpPr>
        <p:spPr>
          <a:xfrm>
            <a:off x="1423800" y="747000"/>
            <a:ext cx="6479640" cy="4604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Si può procedere alla compilazione delle griglie di osservazione con livelli di dettaglio differenti.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Voto delle singole matrici per ogni allievo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compilazione griglie di osservazione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30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asellaDiTesto 11"/>
          <p:cNvSpPr/>
          <p:nvPr/>
        </p:nvSpPr>
        <p:spPr>
          <a:xfrm>
            <a:off x="1331640" y="773280"/>
            <a:ext cx="6479640" cy="4604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Si può procedere alla compilazione delle griglie di osservazione con livelli di dettaglio differenti.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Voto complessivo della GDO: per ogni allievo si inserisce il </a:t>
            </a:r>
            <a:r>
              <a:rPr lang="it-IT" sz="1200" b="1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voto matrice per matrice per ogni allievo 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9" name="Immagine 12"/>
          <p:cNvPicPr/>
          <p:nvPr/>
        </p:nvPicPr>
        <p:blipFill>
          <a:blip r:embed="rId2"/>
          <a:srcRect r="57571" b="68517"/>
          <a:stretch/>
        </p:blipFill>
        <p:spPr>
          <a:xfrm>
            <a:off x="1373040" y="1456920"/>
            <a:ext cx="2749320" cy="7552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0" name="Immagine 2"/>
          <p:cNvPicPr/>
          <p:nvPr/>
        </p:nvPicPr>
        <p:blipFill>
          <a:blip r:embed="rId3"/>
          <a:stretch/>
        </p:blipFill>
        <p:spPr>
          <a:xfrm>
            <a:off x="1661400" y="2365200"/>
            <a:ext cx="6051240" cy="216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1" name="Rettangolo 13"/>
          <p:cNvSpPr/>
          <p:nvPr/>
        </p:nvSpPr>
        <p:spPr>
          <a:xfrm>
            <a:off x="1421640" y="1620000"/>
            <a:ext cx="777960" cy="4240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352" name="Rettangolo 14"/>
          <p:cNvSpPr/>
          <p:nvPr/>
        </p:nvSpPr>
        <p:spPr>
          <a:xfrm>
            <a:off x="5334480" y="3024720"/>
            <a:ext cx="777960" cy="4240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353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compilazione griglie di osservazione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CasellaDiTesto 7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33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Immagine 7"/>
          <p:cNvPicPr/>
          <p:nvPr/>
        </p:nvPicPr>
        <p:blipFill>
          <a:blip r:embed="rId2"/>
          <a:srcRect l="1180" b="2328"/>
          <a:stretch/>
        </p:blipFill>
        <p:spPr>
          <a:xfrm>
            <a:off x="1373040" y="708480"/>
            <a:ext cx="5941080" cy="27982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6" name="Rettangolo 13"/>
          <p:cNvSpPr/>
          <p:nvPr/>
        </p:nvSpPr>
        <p:spPr>
          <a:xfrm>
            <a:off x="5778000" y="3209400"/>
            <a:ext cx="961920" cy="4240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357" name="Rettangolo 8"/>
          <p:cNvSpPr/>
          <p:nvPr/>
        </p:nvSpPr>
        <p:spPr>
          <a:xfrm>
            <a:off x="1373040" y="2108160"/>
            <a:ext cx="303120" cy="2912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358" name="Immagine 4"/>
          <p:cNvPicPr/>
          <p:nvPr/>
        </p:nvPicPr>
        <p:blipFill>
          <a:blip r:embed="rId3"/>
          <a:srcRect l="1335" r="3745" b="6052"/>
          <a:stretch/>
        </p:blipFill>
        <p:spPr>
          <a:xfrm>
            <a:off x="1931040" y="2571120"/>
            <a:ext cx="5708520" cy="212580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9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compilazione griglie di osservazione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CasellaDiTesto 9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34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Immagine 6"/>
          <p:cNvPicPr/>
          <p:nvPr/>
        </p:nvPicPr>
        <p:blipFill>
          <a:blip r:embed="rId2"/>
          <a:stretch/>
        </p:blipFill>
        <p:spPr>
          <a:xfrm>
            <a:off x="1373040" y="742320"/>
            <a:ext cx="6479640" cy="240156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2" name="CasellaDiTesto 5"/>
          <p:cNvSpPr/>
          <p:nvPr/>
        </p:nvSpPr>
        <p:spPr>
          <a:xfrm>
            <a:off x="1477800" y="911880"/>
            <a:ext cx="466020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Per tutte le tipologie di compilazione, in qualsiasi momento è possibile esportare i risultati in un foglio di calcolo con le formule che sottendono il peso dei vari punteggi.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Rettangolo 9"/>
          <p:cNvSpPr/>
          <p:nvPr/>
        </p:nvSpPr>
        <p:spPr>
          <a:xfrm>
            <a:off x="6590160" y="680760"/>
            <a:ext cx="1238400" cy="36360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364" name="Immagine 10"/>
          <p:cNvPicPr/>
          <p:nvPr/>
        </p:nvPicPr>
        <p:blipFill>
          <a:blip r:embed="rId3"/>
          <a:stretch/>
        </p:blipFill>
        <p:spPr>
          <a:xfrm>
            <a:off x="1373040" y="3298680"/>
            <a:ext cx="6524280" cy="148464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5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compilazione griglie di osservazione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35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egnaposto numero diapositiva 1"/>
          <p:cNvSpPr/>
          <p:nvPr/>
        </p:nvSpPr>
        <p:spPr>
          <a:xfrm>
            <a:off x="6064920" y="4726800"/>
            <a:ext cx="159912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algn="r" defTabSz="457200">
              <a:lnSpc>
                <a:spcPct val="100000"/>
              </a:lnSpc>
            </a:pPr>
            <a:fld id="{1236ABE7-7D9A-4A28-96F9-62373BE197C5}" type="slidenum">
              <a:rPr lang="it-IT" sz="820" b="1" u="none" strike="noStrik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Calibri"/>
                <a:ea typeface="MS PGothic"/>
              </a:rPr>
              <a:t>37</a:t>
            </a:fld>
            <a:endParaRPr lang="it-IT" sz="8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CasellaDiTesto 8"/>
          <p:cNvSpPr/>
          <p:nvPr/>
        </p:nvSpPr>
        <p:spPr>
          <a:xfrm>
            <a:off x="1386000" y="752400"/>
            <a:ext cx="632412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Durante tutto lo svolgimento dell’esame e alla sua conclusione, è possibile visualizzare la </a:t>
            </a:r>
            <a:r>
              <a:rPr lang="it-IT" sz="1200" b="1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graduatoria parziale </a:t>
            </a: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(che diventerà definitiva dopo la stampa del verbale di esame).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La graduatoria parziale viene generata se la PCV è composta da almeno due prove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9" name="Immagine 6"/>
          <p:cNvPicPr/>
          <p:nvPr/>
        </p:nvPicPr>
        <p:blipFill>
          <a:blip r:embed="rId2"/>
          <a:stretch/>
        </p:blipFill>
        <p:spPr>
          <a:xfrm>
            <a:off x="1143000" y="1469160"/>
            <a:ext cx="6856920" cy="289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0" name="Rettangolo 13"/>
          <p:cNvSpPr/>
          <p:nvPr/>
        </p:nvSpPr>
        <p:spPr>
          <a:xfrm>
            <a:off x="1282320" y="1657440"/>
            <a:ext cx="1444320" cy="36036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371" name="Immagine 2"/>
          <p:cNvPicPr/>
          <p:nvPr/>
        </p:nvPicPr>
        <p:blipFill>
          <a:blip r:embed="rId3"/>
          <a:stretch/>
        </p:blipFill>
        <p:spPr>
          <a:xfrm>
            <a:off x="1777320" y="2073240"/>
            <a:ext cx="6135480" cy="2913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2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graduatoria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36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asellaDiTesto 11"/>
          <p:cNvSpPr/>
          <p:nvPr/>
        </p:nvSpPr>
        <p:spPr>
          <a:xfrm>
            <a:off x="1386000" y="648720"/>
            <a:ext cx="637344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Il dettaglio di tutte le prove è esportabile in foglio di calcolo.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5" name="Immagine 1"/>
          <p:cNvPicPr/>
          <p:nvPr/>
        </p:nvPicPr>
        <p:blipFill>
          <a:blip r:embed="rId2"/>
          <a:stretch/>
        </p:blipFill>
        <p:spPr>
          <a:xfrm>
            <a:off x="1389600" y="992880"/>
            <a:ext cx="6364080" cy="315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6" name="Immagine 2"/>
          <p:cNvPicPr/>
          <p:nvPr/>
        </p:nvPicPr>
        <p:blipFill>
          <a:blip r:embed="rId3"/>
          <a:stretch/>
        </p:blipFill>
        <p:spPr>
          <a:xfrm>
            <a:off x="2319840" y="2371680"/>
            <a:ext cx="4906800" cy="262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7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Erogazione esame: graduatoria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CasellaDiTesto 4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37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Num" idx="19"/>
          </p:nvPr>
        </p:nvSpPr>
        <p:spPr>
          <a:xfrm>
            <a:off x="6064920" y="4726800"/>
            <a:ext cx="159912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r" defTabSz="406440">
              <a:lnSpc>
                <a:spcPct val="100000"/>
              </a:lnSpc>
              <a:buNone/>
              <a:tabLst>
                <a:tab pos="0" algn="l"/>
              </a:tabLst>
              <a:defRPr lang="it-IT" sz="820" b="1" u="none" strike="noStrik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Calibri"/>
                <a:ea typeface="MS PGothic"/>
              </a:defRPr>
            </a:lvl1pPr>
          </a:lstStyle>
          <a:p>
            <a:pPr indent="0" algn="r" defTabSz="406440">
              <a:lnSpc>
                <a:spcPct val="100000"/>
              </a:lnSpc>
              <a:buNone/>
              <a:tabLst>
                <a:tab pos="0" algn="l"/>
              </a:tabLst>
            </a:pPr>
            <a:fld id="{9BD2471B-BB47-42A7-B3B8-09342415D5D9}" type="slidenum">
              <a:rPr lang="it-IT" sz="820" b="1" u="none" strike="noStrik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Calibri"/>
                <a:ea typeface="MS PGothic"/>
              </a:rPr>
              <a:t>39</a:t>
            </a:fld>
            <a:endParaRPr lang="it-IT" sz="8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Segnaposto numero diapositiva 1"/>
          <p:cNvSpPr/>
          <p:nvPr/>
        </p:nvSpPr>
        <p:spPr>
          <a:xfrm>
            <a:off x="6064920" y="4726800"/>
            <a:ext cx="159912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algn="r" defTabSz="457200">
              <a:lnSpc>
                <a:spcPct val="100000"/>
              </a:lnSpc>
            </a:pPr>
            <a:fld id="{799B94ED-0E0B-4501-8391-8780B2D2B314}" type="slidenum">
              <a:rPr lang="it-IT" sz="820" b="1" u="none" strike="noStrik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Calibri"/>
                <a:ea typeface="MS PGothic"/>
              </a:rPr>
              <a:t>39</a:t>
            </a:fld>
            <a:endParaRPr lang="it-IT" sz="8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CasellaDiTesto 8"/>
          <p:cNvSpPr/>
          <p:nvPr/>
        </p:nvSpPr>
        <p:spPr>
          <a:xfrm>
            <a:off x="1348920" y="884160"/>
            <a:ext cx="638208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rgbClr val="0070C0"/>
                </a:solidFill>
                <a:effectLst/>
                <a:uFillTx/>
                <a:latin typeface="Calibri"/>
                <a:ea typeface="MS PGothic"/>
              </a:rPr>
              <a:t>https://servizi.regione.piemonte.it/catalogo/gestione-scrutini-esami-finali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2" name="Immagine 3"/>
          <p:cNvPicPr/>
          <p:nvPr/>
        </p:nvPicPr>
        <p:blipFill>
          <a:blip r:embed="rId3"/>
          <a:stretch/>
        </p:blipFill>
        <p:spPr>
          <a:xfrm>
            <a:off x="1277640" y="1270440"/>
            <a:ext cx="6588000" cy="370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3" name="PlaceHolder 2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Compilazione dello scrutinio di fine corso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" name="CasellaDiTesto 7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38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14000" y="205920"/>
            <a:ext cx="7243200" cy="26460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Le due fasi di lavoro per le PCV: progettare la valutazione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riangolo isoscele 10"/>
          <p:cNvSpPr/>
          <p:nvPr/>
        </p:nvSpPr>
        <p:spPr>
          <a:xfrm rot="5224800">
            <a:off x="4871520" y="3811680"/>
            <a:ext cx="518040" cy="14112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26280" rIns="90000" bIns="2628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776880" y="2434320"/>
            <a:ext cx="3851640" cy="198792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STEP 1 – Progettare la valutazione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300"/>
              </a:spcBef>
              <a:buClr>
                <a:srgbClr val="254061"/>
              </a:buClr>
              <a:buFont typeface="Arial"/>
              <a:buChar char="-"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Progettazione del questionario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300"/>
              </a:spcBef>
              <a:buClr>
                <a:srgbClr val="254061"/>
              </a:buClr>
              <a:buFont typeface="Arial"/>
              <a:buChar char="-"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Progettazione delle griglie di osservazione e delle relative prove (programmatoria, teorica, pratica, consuntiva…)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300"/>
              </a:spcBef>
              <a:buClr>
                <a:srgbClr val="254061"/>
              </a:buClr>
              <a:buFont typeface="Arial"/>
              <a:buChar char="-"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Assembla PCV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300"/>
              </a:spcBef>
              <a:buClr>
                <a:srgbClr val="254061"/>
              </a:buClr>
              <a:buFont typeface="Arial"/>
              <a:buChar char="-"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Invio in validazione della PCV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3096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Segnaposto contenuto 2"/>
          <p:cNvSpPr/>
          <p:nvPr/>
        </p:nvSpPr>
        <p:spPr>
          <a:xfrm>
            <a:off x="5631120" y="3030120"/>
            <a:ext cx="2322000" cy="16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PCV nuove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PCV nuove generate da SCU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it-IT" sz="1200" b="0" i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Prove complessive di valutazione per i diplomi professionali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CasellaDiTesto 3"/>
          <p:cNvSpPr/>
          <p:nvPr/>
        </p:nvSpPr>
        <p:spPr>
          <a:xfrm>
            <a:off x="414000" y="2261160"/>
            <a:ext cx="8228160" cy="46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Il menu viene presentato per completezza di informazioni, ma queste funzionalità non saranno da utilizzarsi perché per questi esami le PCV da utilizzare sono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prove STANDARD.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CasellaDiTesto 1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9" name="Gruppo 11"/>
          <p:cNvGrpSpPr/>
          <p:nvPr/>
        </p:nvGrpSpPr>
        <p:grpSpPr>
          <a:xfrm>
            <a:off x="1216080" y="771480"/>
            <a:ext cx="5266080" cy="1273680"/>
            <a:chOff x="1216080" y="771480"/>
            <a:chExt cx="5266080" cy="1273680"/>
          </a:xfrm>
        </p:grpSpPr>
        <p:pic>
          <p:nvPicPr>
            <p:cNvPr id="120" name="Immagine 5"/>
            <p:cNvPicPr/>
            <p:nvPr/>
          </p:nvPicPr>
          <p:blipFill>
            <a:blip r:embed="rId2"/>
            <a:srcRect t="9529" r="28868" b="59867"/>
            <a:stretch/>
          </p:blipFill>
          <p:spPr>
            <a:xfrm>
              <a:off x="1216080" y="771480"/>
              <a:ext cx="5266080" cy="1273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1" name="Immagine 8"/>
            <p:cNvPicPr/>
            <p:nvPr/>
          </p:nvPicPr>
          <p:blipFill>
            <a:blip r:embed="rId3"/>
            <a:stretch/>
          </p:blipFill>
          <p:spPr>
            <a:xfrm>
              <a:off x="2583360" y="1454040"/>
              <a:ext cx="783720" cy="16380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asellaDiTesto 4"/>
          <p:cNvSpPr/>
          <p:nvPr/>
        </p:nvSpPr>
        <p:spPr>
          <a:xfrm>
            <a:off x="4268880" y="884520"/>
            <a:ext cx="339516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Ricercare il corso e procedere con lo scrutinio finale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Gestione fine corso: stampa dei verbali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39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8" name="Immagine 7"/>
          <p:cNvPicPr/>
          <p:nvPr/>
        </p:nvPicPr>
        <p:blipFill>
          <a:blip r:embed="rId2"/>
          <a:stretch/>
        </p:blipFill>
        <p:spPr>
          <a:xfrm>
            <a:off x="703440" y="1346400"/>
            <a:ext cx="7736040" cy="2839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9" name="Rettangolo 17"/>
          <p:cNvSpPr/>
          <p:nvPr/>
        </p:nvSpPr>
        <p:spPr>
          <a:xfrm>
            <a:off x="1478880" y="3475080"/>
            <a:ext cx="1789920" cy="2300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390" name="Rettangolo 3"/>
          <p:cNvSpPr/>
          <p:nvPr/>
        </p:nvSpPr>
        <p:spPr>
          <a:xfrm>
            <a:off x="1478880" y="3858480"/>
            <a:ext cx="1789920" cy="230040"/>
          </a:xfrm>
          <a:prstGeom prst="rect">
            <a:avLst/>
          </a:prstGeom>
          <a:noFill/>
          <a:ln w="127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egnaposto numero diapositiva 1"/>
          <p:cNvSpPr/>
          <p:nvPr/>
        </p:nvSpPr>
        <p:spPr>
          <a:xfrm>
            <a:off x="6064920" y="4726800"/>
            <a:ext cx="159912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algn="r" defTabSz="457200">
              <a:lnSpc>
                <a:spcPct val="100000"/>
              </a:lnSpc>
            </a:pPr>
            <a:fld id="{F5B5AA75-986A-4704-A25C-FE0723DBA71B}" type="slidenum">
              <a:rPr lang="it-IT" sz="820" b="1" u="none" strike="noStrik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Calibri"/>
                <a:ea typeface="MS PGothic"/>
              </a:rPr>
              <a:t>41</a:t>
            </a:fld>
            <a:endParaRPr lang="it-IT" sz="8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92" name="Immagine 11"/>
          <p:cNvPicPr/>
          <p:nvPr/>
        </p:nvPicPr>
        <p:blipFill>
          <a:blip r:embed="rId2"/>
          <a:stretch/>
        </p:blipFill>
        <p:spPr>
          <a:xfrm>
            <a:off x="1283400" y="869400"/>
            <a:ext cx="4588920" cy="191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3" name="CasellaDiTesto 4"/>
          <p:cNvSpPr/>
          <p:nvPr/>
        </p:nvSpPr>
        <p:spPr>
          <a:xfrm>
            <a:off x="4268880" y="884520"/>
            <a:ext cx="3395160" cy="4604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Il sistema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scarica in automatico le valutazioni 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inserite su Gestione Prove di valutazione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4" name="Gruppo 6"/>
          <p:cNvGrpSpPr/>
          <p:nvPr/>
        </p:nvGrpSpPr>
        <p:grpSpPr>
          <a:xfrm>
            <a:off x="1317960" y="2028960"/>
            <a:ext cx="6507000" cy="2970360"/>
            <a:chOff x="1317960" y="2028960"/>
            <a:chExt cx="6507000" cy="2970360"/>
          </a:xfrm>
        </p:grpSpPr>
        <p:pic>
          <p:nvPicPr>
            <p:cNvPr id="395" name="Immagine 8"/>
            <p:cNvPicPr/>
            <p:nvPr/>
          </p:nvPicPr>
          <p:blipFill>
            <a:blip r:embed="rId3"/>
            <a:srcRect t="7605"/>
            <a:stretch/>
          </p:blipFill>
          <p:spPr>
            <a:xfrm>
              <a:off x="1317960" y="2028960"/>
              <a:ext cx="6507000" cy="2970360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/>
            </a:ln>
            <a:effectLst>
              <a:outerShdw blurRad="5508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96" name="Immagine 9"/>
            <p:cNvPicPr/>
            <p:nvPr/>
          </p:nvPicPr>
          <p:blipFill>
            <a:blip r:embed="rId3"/>
            <a:srcRect l="1875" t="68816" r="89595" b="24602"/>
            <a:stretch/>
          </p:blipFill>
          <p:spPr>
            <a:xfrm>
              <a:off x="1389960" y="4668840"/>
              <a:ext cx="613440" cy="251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97" name="Immagine 10"/>
            <p:cNvPicPr/>
            <p:nvPr/>
          </p:nvPicPr>
          <p:blipFill>
            <a:blip r:embed="rId3"/>
            <a:srcRect l="25084" t="94103" r="52374" b="1615"/>
            <a:stretch/>
          </p:blipFill>
          <p:spPr>
            <a:xfrm>
              <a:off x="2010240" y="4788360"/>
              <a:ext cx="1467000" cy="1375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98" name="CasellaDiTesto 12"/>
          <p:cNvSpPr/>
          <p:nvPr/>
        </p:nvSpPr>
        <p:spPr>
          <a:xfrm>
            <a:off x="1389960" y="3093840"/>
            <a:ext cx="2595600" cy="4604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Occorre indicare gli allievi assenti ed eventuali voti di consiglio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Rettangolo 17"/>
          <p:cNvSpPr/>
          <p:nvPr/>
        </p:nvSpPr>
        <p:spPr>
          <a:xfrm>
            <a:off x="5415120" y="3438720"/>
            <a:ext cx="1229400" cy="12506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00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Gestione fine corso: stampa dei verbali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40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magine 1"/>
          <p:cNvPicPr/>
          <p:nvPr/>
        </p:nvPicPr>
        <p:blipFill>
          <a:blip r:embed="rId2"/>
          <a:stretch/>
        </p:blipFill>
        <p:spPr>
          <a:xfrm>
            <a:off x="1266840" y="2518920"/>
            <a:ext cx="6013440" cy="161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3" name="Immagine 3"/>
          <p:cNvPicPr/>
          <p:nvPr/>
        </p:nvPicPr>
        <p:blipFill>
          <a:blip r:embed="rId3"/>
          <a:stretch/>
        </p:blipFill>
        <p:spPr>
          <a:xfrm>
            <a:off x="1257480" y="715680"/>
            <a:ext cx="6641640" cy="180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4" name="Rettangolo 12"/>
          <p:cNvSpPr/>
          <p:nvPr/>
        </p:nvSpPr>
        <p:spPr>
          <a:xfrm>
            <a:off x="7049520" y="2238480"/>
            <a:ext cx="849600" cy="27936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405" name="Immagine 14"/>
          <p:cNvPicPr/>
          <p:nvPr/>
        </p:nvPicPr>
        <p:blipFill>
          <a:blip r:embed="rId4"/>
          <a:stretch/>
        </p:blipFill>
        <p:spPr>
          <a:xfrm>
            <a:off x="1257480" y="3192120"/>
            <a:ext cx="2885040" cy="139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6" name="Rettangolo 15"/>
          <p:cNvSpPr/>
          <p:nvPr/>
        </p:nvSpPr>
        <p:spPr>
          <a:xfrm>
            <a:off x="1266840" y="3204000"/>
            <a:ext cx="2885040" cy="136836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ln>
                <a:solidFill>
                  <a:schemeClr val="dk1"/>
                </a:solidFill>
              </a:ln>
              <a:solidFill>
                <a:srgbClr val="FFFFFF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07" name="CasellaDiTesto 20"/>
          <p:cNvSpPr/>
          <p:nvPr/>
        </p:nvSpPr>
        <p:spPr>
          <a:xfrm>
            <a:off x="4452840" y="4241880"/>
            <a:ext cx="259560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Nell’elenco dei corsi il corso chiuso sarà visualizzato in stato 35 – Attività a fine corso.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Titolo 3"/>
          <p:cNvSpPr/>
          <p:nvPr/>
        </p:nvSpPr>
        <p:spPr>
          <a:xfrm>
            <a:off x="457200" y="20628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Gestione fine corso : stampa dei verbali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CasellaDiTesto 4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41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Immagine 1"/>
          <p:cNvPicPr/>
          <p:nvPr/>
        </p:nvPicPr>
        <p:blipFill>
          <a:blip r:embed="rId3"/>
          <a:stretch/>
        </p:blipFill>
        <p:spPr>
          <a:xfrm>
            <a:off x="2131200" y="2423520"/>
            <a:ext cx="4732920" cy="251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1" name="CasellaDiTesto 4"/>
          <p:cNvSpPr/>
          <p:nvPr/>
        </p:nvSpPr>
        <p:spPr>
          <a:xfrm>
            <a:off x="1485360" y="790920"/>
            <a:ext cx="6274080" cy="15685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Una volta chiuso il corso e stampato il verbale, è necessario creare e stampare gli attestati con ATTESTA.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L’applicativo è disponibile al seguente link </a:t>
            </a:r>
            <a:r>
              <a:rPr lang="it-IT" sz="1200" b="1" i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https://servizi.regione.piemonte.it/catalogo/gestione-certificazioni-attestazioni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L’accesso si effettua tramite certificato digitale ed è necessario essere in possesso del ruolo di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ADDETTO ALLE OPERAZIONI DI CERTIFICAZIONE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Le indicazioni per ottenere le abilitazioni al servizio si trovano sulla pagina di Servizi on-line dedicata all’applicativo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ATTESTA: generazione e stampa attestati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42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asellaDiTesto 4"/>
          <p:cNvSpPr/>
          <p:nvPr/>
        </p:nvSpPr>
        <p:spPr>
          <a:xfrm>
            <a:off x="1434600" y="687600"/>
            <a:ext cx="627408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Dal catalogo dei Servizi applicativi ricercare l’applicativo come indicato nella figura sottostante; il portale vi presenterà la possibilità di selezionare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Gestione Certificazioni e Attestazioni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, cliccate sul riquadro Accesso riservato.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401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ATTESTA: generazione e stampa attestati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CasellaDiTesto 9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43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7" name="Immagine 10"/>
          <p:cNvPicPr/>
          <p:nvPr/>
        </p:nvPicPr>
        <p:blipFill>
          <a:blip r:embed="rId3"/>
          <a:stretch/>
        </p:blipFill>
        <p:spPr>
          <a:xfrm>
            <a:off x="1380600" y="1531800"/>
            <a:ext cx="6131880" cy="3217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asellaDiTesto 6"/>
          <p:cNvSpPr/>
          <p:nvPr/>
        </p:nvSpPr>
        <p:spPr>
          <a:xfrm>
            <a:off x="1434600" y="742680"/>
            <a:ext cx="6274080" cy="4604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Dopo aver effettuato l’accesso con il certificato digitale il sistema vi mostrerà la maschera per la scelta del ruolo e del gruppo operatore e codice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9" name="Immagine 7"/>
          <p:cNvPicPr/>
          <p:nvPr/>
        </p:nvPicPr>
        <p:blipFill>
          <a:blip r:embed="rId2"/>
          <a:stretch/>
        </p:blipFill>
        <p:spPr>
          <a:xfrm>
            <a:off x="1243800" y="1293120"/>
            <a:ext cx="4554000" cy="101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0" name="Immagine 8"/>
          <p:cNvPicPr/>
          <p:nvPr/>
        </p:nvPicPr>
        <p:blipFill>
          <a:blip r:embed="rId3"/>
          <a:stretch/>
        </p:blipFill>
        <p:spPr>
          <a:xfrm>
            <a:off x="1551960" y="3160800"/>
            <a:ext cx="4722120" cy="1648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1" name="CasellaDiTesto 9"/>
          <p:cNvSpPr/>
          <p:nvPr/>
        </p:nvSpPr>
        <p:spPr>
          <a:xfrm>
            <a:off x="1192320" y="2609640"/>
            <a:ext cx="627408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Dopo aver cliccato su seleziona ricercate l’attività di interesse cliccando sull’apposito tasto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ATTESTA: generazione e stampa attestati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CasellaDiTesto 4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44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magine 2"/>
          <p:cNvPicPr/>
          <p:nvPr/>
        </p:nvPicPr>
        <p:blipFill>
          <a:blip r:embed="rId2"/>
          <a:stretch/>
        </p:blipFill>
        <p:spPr>
          <a:xfrm>
            <a:off x="2662560" y="3671640"/>
            <a:ext cx="4127760" cy="11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5" name="CasellaDiTesto 10"/>
          <p:cNvSpPr/>
          <p:nvPr/>
        </p:nvSpPr>
        <p:spPr>
          <a:xfrm>
            <a:off x="1488600" y="3345480"/>
            <a:ext cx="622008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Selezionate quindi l’attività presentata in elenco e cliccate su PERSONE ASSOCIATE ALL’ATTIVITA’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ATTESTA: generazione e stampa attestati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45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CasellaDiTesto 6"/>
          <p:cNvSpPr/>
          <p:nvPr/>
        </p:nvSpPr>
        <p:spPr>
          <a:xfrm>
            <a:off x="1868760" y="647640"/>
            <a:ext cx="6274080" cy="8298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 dirty="0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il sistema vi mostrerà la maschera per inserire i criteri di ricerca, selezionate ambito attività:</a:t>
            </a:r>
            <a:endParaRPr lang="it-IT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4064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it-IT" sz="1200" b="1" u="none" strike="noStrike" dirty="0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Formale – attività senza corso/Interventi integrativi IP </a:t>
            </a:r>
            <a:r>
              <a:rPr lang="it-IT" sz="1200" b="1" u="none" strike="noStrike" dirty="0">
                <a:solidFill>
                  <a:schemeClr val="dk2"/>
                </a:solidFill>
                <a:effectLst/>
                <a:uFillTx/>
                <a:latin typeface="Wingdings"/>
                <a:ea typeface="MS PGothic"/>
              </a:rPr>
              <a:t></a:t>
            </a:r>
            <a:r>
              <a:rPr lang="it-IT" sz="1200" b="1" u="none" strike="noStrike" dirty="0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 per gli interventi integrativi</a:t>
            </a:r>
            <a:endParaRPr lang="it-IT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4064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it-IT" sz="1200" b="1" u="none" strike="noStrike" dirty="0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Formale – corso/formale corso </a:t>
            </a:r>
            <a:r>
              <a:rPr lang="it-IT" sz="1200" b="1" u="none" strike="noStrike" dirty="0">
                <a:solidFill>
                  <a:schemeClr val="dk2"/>
                </a:solidFill>
                <a:effectLst/>
                <a:uFillTx/>
                <a:latin typeface="Wingdings"/>
                <a:ea typeface="MS PGothic"/>
              </a:rPr>
              <a:t></a:t>
            </a:r>
            <a:r>
              <a:rPr lang="it-IT" sz="1200" b="1" u="none" strike="noStrike" dirty="0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 per i percorsi formativi triennali</a:t>
            </a:r>
            <a:endParaRPr lang="it-IT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 dirty="0">
                <a:solidFill>
                  <a:schemeClr val="dk2"/>
                </a:solidFill>
                <a:effectLst/>
                <a:uFillTx/>
                <a:latin typeface="Calibri"/>
                <a:ea typeface="MS PGothic"/>
              </a:rPr>
              <a:t>e inserite l’id attività di interesse, cliccate poi sul bottone CERCA posto in fondo alla pagina</a:t>
            </a:r>
            <a:endParaRPr lang="it-IT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7FF285-22C2-D35D-7568-D15094CDA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17" y="1476863"/>
            <a:ext cx="5588000" cy="1804087"/>
          </a:xfrm>
          <a:prstGeom prst="rect">
            <a:avLst/>
          </a:prstGeom>
        </p:spPr>
      </p:pic>
      <p:sp>
        <p:nvSpPr>
          <p:cNvPr id="4" name="Rettangolo 15">
            <a:extLst>
              <a:ext uri="{FF2B5EF4-FFF2-40B4-BE49-F238E27FC236}">
                <a16:creationId xmlns:a16="http://schemas.microsoft.com/office/drawing/2014/main" id="{AE40497E-49D9-7C58-A895-D4192AE62F66}"/>
              </a:ext>
            </a:extLst>
          </p:cNvPr>
          <p:cNvSpPr/>
          <p:nvPr/>
        </p:nvSpPr>
        <p:spPr>
          <a:xfrm>
            <a:off x="3357578" y="2244896"/>
            <a:ext cx="2281222" cy="346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asellaDiTesto 6"/>
          <p:cNvSpPr/>
          <p:nvPr/>
        </p:nvSpPr>
        <p:spPr>
          <a:xfrm>
            <a:off x="1225080" y="796320"/>
            <a:ext cx="627408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Selezionare l’allievo di interesse e cliccare su ATTESTAZIONE in fondo alla pagina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1" name="Immagine 4"/>
          <p:cNvPicPr/>
          <p:nvPr/>
        </p:nvPicPr>
        <p:blipFill>
          <a:blip r:embed="rId2"/>
          <a:stretch/>
        </p:blipFill>
        <p:spPr>
          <a:xfrm>
            <a:off x="1277640" y="1188000"/>
            <a:ext cx="5645520" cy="76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2" name="Immagine 7"/>
          <p:cNvPicPr/>
          <p:nvPr/>
        </p:nvPicPr>
        <p:blipFill>
          <a:blip r:embed="rId3"/>
          <a:stretch/>
        </p:blipFill>
        <p:spPr>
          <a:xfrm>
            <a:off x="1743840" y="2827080"/>
            <a:ext cx="5340960" cy="218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3" name="CasellaDiTesto 9"/>
          <p:cNvSpPr/>
          <p:nvPr/>
        </p:nvSpPr>
        <p:spPr>
          <a:xfrm>
            <a:off x="1277640" y="2042280"/>
            <a:ext cx="627408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Il sistema mostra l’attestazione completa dei dati generali dove occorrerà solo selezionare il dominio (</a:t>
            </a:r>
            <a:r>
              <a:rPr lang="it-IT" sz="1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Istruzione e formazione professionale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) e il numero accreditamento. Eventualmente integrare le informazioni sul tab relativo ai dati integrativi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ATTESTA: generazione e stampa attestati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48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asellaDiTesto 6"/>
          <p:cNvSpPr/>
          <p:nvPr/>
        </p:nvSpPr>
        <p:spPr>
          <a:xfrm>
            <a:off x="905400" y="1073520"/>
            <a:ext cx="627408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Di seguito un esempio delle informazioni contenute nei dati integrativi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7" name="Immagine 1"/>
          <p:cNvPicPr/>
          <p:nvPr/>
        </p:nvPicPr>
        <p:blipFill>
          <a:blip r:embed="rId2"/>
          <a:stretch/>
        </p:blipFill>
        <p:spPr>
          <a:xfrm>
            <a:off x="1333440" y="1500480"/>
            <a:ext cx="5418000" cy="214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ATTESTA: generazione e stampa attestati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CasellaDiTesto 9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47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asellaDiTesto 6"/>
          <p:cNvSpPr/>
          <p:nvPr/>
        </p:nvSpPr>
        <p:spPr>
          <a:xfrm>
            <a:off x="1383120" y="963360"/>
            <a:ext cx="627408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Al fondo di ogni tab trovate i tasti per salvare la bozza, eliminarla, confermare l’attestazione se completa e visualizzare il documento pdf, sia in bozza che in versione definitiva, una volta che l’attestato è stato confermato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1" name="Immagine 4"/>
          <p:cNvPicPr/>
          <p:nvPr/>
        </p:nvPicPr>
        <p:blipFill>
          <a:blip r:embed="rId2"/>
          <a:stretch/>
        </p:blipFill>
        <p:spPr>
          <a:xfrm>
            <a:off x="1143000" y="1647000"/>
            <a:ext cx="6856920" cy="114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2" name="CasellaDiTesto 9"/>
          <p:cNvSpPr/>
          <p:nvPr/>
        </p:nvSpPr>
        <p:spPr>
          <a:xfrm>
            <a:off x="5250960" y="3227760"/>
            <a:ext cx="260532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Vengono creati due pdf, il frontespizio (F) e l’allegato (A) i nomi dei pdf sono composti da id attività_cf allievo_A /F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3" name="Immagine 10"/>
          <p:cNvPicPr/>
          <p:nvPr/>
        </p:nvPicPr>
        <p:blipFill>
          <a:blip r:embed="rId3"/>
          <a:stretch/>
        </p:blipFill>
        <p:spPr>
          <a:xfrm>
            <a:off x="1287720" y="2986593"/>
            <a:ext cx="3570840" cy="149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ATTESTA: generazione e stampa attestati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CasellaDiTesto 11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48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1277640" y="2460240"/>
            <a:ext cx="3851640" cy="240984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STEP 2 – Gestire la valutazione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300"/>
              </a:spcBef>
              <a:buClr>
                <a:srgbClr val="254061"/>
              </a:buClr>
              <a:buFont typeface="Arial"/>
              <a:buChar char="-"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Predisporre l’erogazione (creazione dell’esame e configurazione della prova per l’erogazione)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300"/>
              </a:spcBef>
              <a:buClr>
                <a:srgbClr val="254061"/>
              </a:buClr>
              <a:buFont typeface="Arial"/>
              <a:buChar char="-"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Compilazione delle griglie dei crediti valutativi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1840" indent="-231840" defTabSz="309600">
              <a:lnSpc>
                <a:spcPct val="100000"/>
              </a:lnSpc>
              <a:spcBef>
                <a:spcPts val="300"/>
              </a:spcBef>
              <a:buClr>
                <a:srgbClr val="254061"/>
              </a:buClr>
              <a:buFont typeface="Arial"/>
              <a:buChar char="-"/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ヒラギノ角ゴ Pro W3"/>
              </a:rPr>
              <a:t>Erogazione dell’esame con conseguente svolgimento questionario (on line o cartaceo) e compilazione griglie prove.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3096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3096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486360" y="205920"/>
            <a:ext cx="7170840" cy="26460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Le due fasi di lavoro per le PCV: gestire la valutazione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Segnaposto contenuto 2"/>
          <p:cNvSpPr/>
          <p:nvPr/>
        </p:nvSpPr>
        <p:spPr>
          <a:xfrm>
            <a:off x="5466240" y="2976480"/>
            <a:ext cx="2364840" cy="91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PCV nuove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it-IT" sz="15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PCV nuove generate da SCU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it-IT" sz="15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PCV standard</a:t>
            </a: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it-IT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Triangolo isoscele 10"/>
          <p:cNvSpPr/>
          <p:nvPr/>
        </p:nvSpPr>
        <p:spPr>
          <a:xfrm rot="5224800">
            <a:off x="4925880" y="3362400"/>
            <a:ext cx="518040" cy="14112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26280" rIns="90000" bIns="2628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126" name="Immagine 2"/>
          <p:cNvPicPr/>
          <p:nvPr/>
        </p:nvPicPr>
        <p:blipFill>
          <a:blip r:embed="rId2"/>
          <a:srcRect l="1636" t="13337" r="32908" b="60814"/>
          <a:stretch/>
        </p:blipFill>
        <p:spPr>
          <a:xfrm>
            <a:off x="1312200" y="921240"/>
            <a:ext cx="6345000" cy="1408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CasellaDiTesto 1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754D230-885C-A31B-FE02-FAD9E263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76" y="4264392"/>
            <a:ext cx="5051796" cy="6057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6FB20C-360E-C369-2E79-9DBFCCC9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28" y="1691708"/>
            <a:ext cx="5317032" cy="25487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0AE73AE-6A9F-10F5-CD46-CAB04B6FE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47" y="1893979"/>
            <a:ext cx="2358222" cy="2346441"/>
          </a:xfrm>
          <a:prstGeom prst="rect">
            <a:avLst/>
          </a:prstGeom>
        </p:spPr>
      </p:pic>
      <p:sp>
        <p:nvSpPr>
          <p:cNvPr id="446" name="CasellaDiTesto 6"/>
          <p:cNvSpPr/>
          <p:nvPr/>
        </p:nvSpPr>
        <p:spPr>
          <a:xfrm>
            <a:off x="1383120" y="963360"/>
            <a:ext cx="6274080" cy="645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E’ possibile ricercare gli attestati emessi in versione definitiva utilizzando la funzione Ricerca attestato. Selezionando gli attestati di interesse è possibile procedere allo scarico di un file zip contenente i file pdf di frontespizio e allegato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ATTESTA: ricerca attestati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Rettangolo 15"/>
          <p:cNvSpPr/>
          <p:nvPr/>
        </p:nvSpPr>
        <p:spPr>
          <a:xfrm>
            <a:off x="914560" y="3322260"/>
            <a:ext cx="2281222" cy="346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52" name="Rettangolo 16"/>
          <p:cNvSpPr/>
          <p:nvPr/>
        </p:nvSpPr>
        <p:spPr>
          <a:xfrm>
            <a:off x="8305920" y="3067199"/>
            <a:ext cx="582480" cy="16272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53" name="Rettangolo 17"/>
          <p:cNvSpPr/>
          <p:nvPr/>
        </p:nvSpPr>
        <p:spPr>
          <a:xfrm>
            <a:off x="8038065" y="4428048"/>
            <a:ext cx="1039680" cy="2001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54" name="Freccia a destra 18"/>
          <p:cNvSpPr/>
          <p:nvPr/>
        </p:nvSpPr>
        <p:spPr>
          <a:xfrm>
            <a:off x="3156840" y="2576880"/>
            <a:ext cx="237240" cy="3466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6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55" name="CasellaDiTesto 19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49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7" name="Immagine 24"/>
          <p:cNvPicPr/>
          <p:nvPr/>
        </p:nvPicPr>
        <p:blipFill>
          <a:blip r:embed="rId5"/>
          <a:stretch/>
        </p:blipFill>
        <p:spPr>
          <a:xfrm>
            <a:off x="5672334" y="2899620"/>
            <a:ext cx="761040" cy="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8" name="Immagine 26"/>
          <p:cNvPicPr/>
          <p:nvPr/>
        </p:nvPicPr>
        <p:blipFill>
          <a:blip r:embed="rId5"/>
          <a:stretch/>
        </p:blipFill>
        <p:spPr>
          <a:xfrm>
            <a:off x="5672334" y="3139048"/>
            <a:ext cx="761040" cy="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9" name="Immagine 28"/>
          <p:cNvPicPr/>
          <p:nvPr/>
        </p:nvPicPr>
        <p:blipFill>
          <a:blip r:embed="rId5"/>
          <a:stretch/>
        </p:blipFill>
        <p:spPr>
          <a:xfrm>
            <a:off x="5672334" y="3348549"/>
            <a:ext cx="761040" cy="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0" name="Immagine 30"/>
          <p:cNvPicPr/>
          <p:nvPr/>
        </p:nvPicPr>
        <p:blipFill>
          <a:blip r:embed="rId5"/>
          <a:stretch/>
        </p:blipFill>
        <p:spPr>
          <a:xfrm>
            <a:off x="5698461" y="3689516"/>
            <a:ext cx="761040" cy="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1" name="Immagine 32"/>
          <p:cNvPicPr/>
          <p:nvPr/>
        </p:nvPicPr>
        <p:blipFill>
          <a:blip r:embed="rId5"/>
          <a:stretch/>
        </p:blipFill>
        <p:spPr>
          <a:xfrm>
            <a:off x="6896160" y="2146320"/>
            <a:ext cx="761040" cy="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Immagine 30">
            <a:extLst>
              <a:ext uri="{FF2B5EF4-FFF2-40B4-BE49-F238E27FC236}">
                <a16:creationId xmlns:a16="http://schemas.microsoft.com/office/drawing/2014/main" id="{F450AE57-7D0B-CFF9-5B93-7D670D9AF55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672334" y="3584983"/>
            <a:ext cx="761040" cy="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" name="Immagine 30">
            <a:extLst>
              <a:ext uri="{FF2B5EF4-FFF2-40B4-BE49-F238E27FC236}">
                <a16:creationId xmlns:a16="http://schemas.microsoft.com/office/drawing/2014/main" id="{36232866-240F-639B-FC2B-7675DA26AE2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698461" y="3828510"/>
            <a:ext cx="761040" cy="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Immagine 30">
            <a:extLst>
              <a:ext uri="{FF2B5EF4-FFF2-40B4-BE49-F238E27FC236}">
                <a16:creationId xmlns:a16="http://schemas.microsoft.com/office/drawing/2014/main" id="{A9188CCA-99E9-340D-4D84-5E274D831E8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698461" y="4052361"/>
            <a:ext cx="761040" cy="90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asellaDiTesto 12"/>
          <p:cNvSpPr/>
          <p:nvPr/>
        </p:nvSpPr>
        <p:spPr>
          <a:xfrm>
            <a:off x="1717200" y="708480"/>
            <a:ext cx="5905440" cy="339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endParaRPr lang="it-IT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65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Bottone ON/OFF in predisposizione, se non è settato su ON non è possibile erogare esame</a:t>
            </a:r>
            <a:endParaRPr lang="it-IT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65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Svolgere la predisposizione dell’esame </a:t>
            </a:r>
            <a:r>
              <a:rPr lang="it-IT" sz="165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in anticipo di almeno una settimana </a:t>
            </a:r>
            <a:r>
              <a:rPr lang="it-IT" sz="165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rispetto all’erogazione, in modo da avere il tempo di intervenire in caso di dubbi</a:t>
            </a:r>
            <a:endParaRPr lang="it-IT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65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Effettuare una </a:t>
            </a:r>
            <a:r>
              <a:rPr lang="it-IT" sz="165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stampa su carta del questionario</a:t>
            </a:r>
            <a:r>
              <a:rPr lang="it-IT" sz="165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, anche se è prevista una erogazione on-line, in modo da averlo disponibile per una eventuale somministrazione cartacea in caso di problemi di rete o di accesso alle procedure</a:t>
            </a:r>
            <a:endParaRPr lang="it-IT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3" name="Immagine 8"/>
          <p:cNvPicPr/>
          <p:nvPr/>
        </p:nvPicPr>
        <p:blipFill>
          <a:blip r:embed="rId3"/>
          <a:stretch/>
        </p:blipFill>
        <p:spPr>
          <a:xfrm>
            <a:off x="1302120" y="2081160"/>
            <a:ext cx="328680" cy="34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4" name="Immagine 10"/>
          <p:cNvPicPr/>
          <p:nvPr/>
        </p:nvPicPr>
        <p:blipFill>
          <a:blip r:embed="rId4"/>
          <a:srcRect l="20240" t="6223" r="21785" b="36268"/>
          <a:stretch/>
        </p:blipFill>
        <p:spPr>
          <a:xfrm>
            <a:off x="1330200" y="1087200"/>
            <a:ext cx="343440" cy="34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Memo e suggerimenti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6" name="Immagine 3"/>
          <p:cNvPicPr/>
          <p:nvPr/>
        </p:nvPicPr>
        <p:blipFill>
          <a:blip r:embed="rId5"/>
          <a:stretch/>
        </p:blipFill>
        <p:spPr>
          <a:xfrm rot="10800000" flipH="1">
            <a:off x="1296720" y="3100320"/>
            <a:ext cx="376920" cy="30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7" name="CasellaDiTesto 4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39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asellaDiTesto 9"/>
          <p:cNvSpPr/>
          <p:nvPr/>
        </p:nvSpPr>
        <p:spPr>
          <a:xfrm>
            <a:off x="1275480" y="860760"/>
            <a:ext cx="666972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https://servizi.regione.piemonte.it/catalogo/gestione-prove-valutazione-pcv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9" name="Immagine 1"/>
          <p:cNvPicPr/>
          <p:nvPr/>
        </p:nvPicPr>
        <p:blipFill>
          <a:blip r:embed="rId3"/>
          <a:stretch/>
        </p:blipFill>
        <p:spPr>
          <a:xfrm>
            <a:off x="1143000" y="1320480"/>
            <a:ext cx="6856920" cy="318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Memo e suggerimenti: come accedere a PCV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40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magine 2"/>
          <p:cNvPicPr/>
          <p:nvPr/>
        </p:nvPicPr>
        <p:blipFill>
          <a:blip r:embed="rId3"/>
          <a:stretch/>
        </p:blipFill>
        <p:spPr>
          <a:xfrm>
            <a:off x="1143000" y="1876320"/>
            <a:ext cx="6856920" cy="2849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3" name="CasellaDiTesto 6"/>
          <p:cNvSpPr/>
          <p:nvPr/>
        </p:nvSpPr>
        <p:spPr>
          <a:xfrm>
            <a:off x="1236600" y="772200"/>
            <a:ext cx="6669720" cy="10144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Per quanto riguarda l’accesso degli allievi: allo stesso link indicato nella precedente diapositiva, tab Cittadini, cliccare sul riquadro.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Oppure indicare il link: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https://pcv-fpl.regione.piemonte.it/pcverogweb/#/login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Memo e suggerimenti: come accedere a PCV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" name="CasellaDiTesto 4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41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magine 4"/>
          <p:cNvPicPr/>
          <p:nvPr/>
        </p:nvPicPr>
        <p:blipFill>
          <a:blip r:embed="rId3"/>
          <a:stretch/>
        </p:blipFill>
        <p:spPr>
          <a:xfrm>
            <a:off x="2209680" y="1028520"/>
            <a:ext cx="4882320" cy="369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7" name="CasellaDiTesto 10"/>
          <p:cNvSpPr/>
          <p:nvPr/>
        </p:nvSpPr>
        <p:spPr>
          <a:xfrm>
            <a:off x="4030560" y="3799440"/>
            <a:ext cx="3780360" cy="4604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Scorrendo verso il fondo della pagina si trovano le informazioni per ottenere le abilitazioni al servizio.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Abilitazioni Gestione prove di valutazione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42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Rettangolo 4"/>
          <p:cNvSpPr/>
          <p:nvPr/>
        </p:nvSpPr>
        <p:spPr>
          <a:xfrm>
            <a:off x="1143000" y="4492800"/>
            <a:ext cx="6939000" cy="27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1" i="1" u="none" strike="noStrike">
                <a:solidFill>
                  <a:srgbClr val="C00000"/>
                </a:solidFill>
                <a:effectLst/>
                <a:uFillTx/>
                <a:latin typeface="Calibri"/>
                <a:ea typeface="MS PGothic"/>
              </a:rPr>
              <a:t>In questa sezione saranno disponibili anche le presenti slide a conclusione di tutte le sessioni di formazione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1" name="Immagine 2"/>
          <p:cNvPicPr/>
          <p:nvPr/>
        </p:nvPicPr>
        <p:blipFill>
          <a:blip r:embed="rId3"/>
          <a:stretch/>
        </p:blipFill>
        <p:spPr>
          <a:xfrm>
            <a:off x="1792440" y="880920"/>
            <a:ext cx="3710160" cy="34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2" name="CasellaDiTesto 13"/>
          <p:cNvSpPr/>
          <p:nvPr/>
        </p:nvSpPr>
        <p:spPr>
          <a:xfrm>
            <a:off x="5495760" y="1729440"/>
            <a:ext cx="3411720" cy="8298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…e le guide operative e i tutorial.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In particolare i tutorial illustrano le fasi di predisposizione e di erogazione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degli esami per il docente e gli allievi.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Tutorial Gestione prove di valutazione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43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asellaDiTesto 4"/>
          <p:cNvSpPr/>
          <p:nvPr/>
        </p:nvSpPr>
        <p:spPr>
          <a:xfrm>
            <a:off x="2139840" y="3672000"/>
            <a:ext cx="4881960" cy="922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06440">
              <a:lnSpc>
                <a:spcPct val="100000"/>
              </a:lnSpc>
            </a:pPr>
            <a:r>
              <a:rPr lang="it-IT" sz="1800" b="1" u="none" strike="noStrike">
                <a:solidFill>
                  <a:schemeClr val="lt1"/>
                </a:solidFill>
                <a:effectLst/>
                <a:uFillTx/>
                <a:latin typeface="Calibri"/>
                <a:ea typeface="MS PGothic"/>
              </a:rPr>
              <a:t>Se i problemi si presentano in prossimità</a:t>
            </a:r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06440">
              <a:lnSpc>
                <a:spcPct val="100000"/>
              </a:lnSpc>
            </a:pPr>
            <a:r>
              <a:rPr lang="it-IT" sz="1800" b="1" u="none" strike="noStrike">
                <a:solidFill>
                  <a:schemeClr val="lt1"/>
                </a:solidFill>
                <a:effectLst/>
                <a:uFillTx/>
                <a:latin typeface="Calibri"/>
                <a:ea typeface="MS PGothic"/>
              </a:rPr>
              <a:t> o durante l’erogazione dell’esame,</a:t>
            </a:r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06440">
              <a:lnSpc>
                <a:spcPct val="100000"/>
              </a:lnSpc>
            </a:pPr>
            <a:r>
              <a:rPr lang="it-IT" sz="1800" b="1" u="none" strike="noStrike">
                <a:solidFill>
                  <a:schemeClr val="lt1"/>
                </a:solidFill>
                <a:effectLst/>
                <a:uFillTx/>
                <a:latin typeface="Calibri"/>
                <a:ea typeface="MS PGothic"/>
              </a:rPr>
              <a:t> inserire nell’oggetto URGENTE</a:t>
            </a:r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86" name="Immagine 5"/>
          <p:cNvPicPr/>
          <p:nvPr/>
        </p:nvPicPr>
        <p:blipFill>
          <a:blip r:embed="rId3"/>
          <a:srcRect b="11995"/>
          <a:stretch/>
        </p:blipFill>
        <p:spPr>
          <a:xfrm>
            <a:off x="1675440" y="1676880"/>
            <a:ext cx="597600" cy="38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7" name="Rettangolo 6"/>
          <p:cNvSpPr/>
          <p:nvPr/>
        </p:nvSpPr>
        <p:spPr>
          <a:xfrm>
            <a:off x="2268360" y="1645200"/>
            <a:ext cx="521424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800" b="1" u="sng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  <a:hlinkClick r:id="rId4"/>
              </a:rPr>
              <a:t>helpfp@csi.it</a:t>
            </a:r>
            <a:r>
              <a:rPr lang="it-IT" sz="18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 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8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Oggetto: Esame IPS + codice PCV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8" name="Immagine 10"/>
          <p:cNvPicPr/>
          <p:nvPr/>
        </p:nvPicPr>
        <p:blipFill>
          <a:blip r:embed="rId5"/>
          <a:srcRect t="7191" r="4210" b="25134"/>
          <a:stretch/>
        </p:blipFill>
        <p:spPr>
          <a:xfrm>
            <a:off x="3121560" y="892080"/>
            <a:ext cx="1072440" cy="619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9" name="CasellaDiTesto 16"/>
          <p:cNvSpPr/>
          <p:nvPr/>
        </p:nvSpPr>
        <p:spPr>
          <a:xfrm>
            <a:off x="4195440" y="831600"/>
            <a:ext cx="4126680" cy="92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06440">
              <a:lnSpc>
                <a:spcPct val="100000"/>
              </a:lnSpc>
            </a:pPr>
            <a:r>
              <a:rPr lang="it-IT" sz="18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Se dopo un’accurata consultazione delle slide, dei video tutorial e dei manuali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06440">
              <a:lnSpc>
                <a:spcPct val="100000"/>
              </a:lnSpc>
            </a:pPr>
            <a:r>
              <a:rPr lang="it-IT" sz="18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sussistono ancora dubbi…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0" name="Immagine 7"/>
          <p:cNvPicPr/>
          <p:nvPr/>
        </p:nvPicPr>
        <p:blipFill>
          <a:blip r:embed="rId6"/>
          <a:stretch/>
        </p:blipFill>
        <p:spPr>
          <a:xfrm>
            <a:off x="2511000" y="2472840"/>
            <a:ext cx="4785120" cy="298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1" name="Rettangolo 8"/>
          <p:cNvSpPr/>
          <p:nvPr/>
        </p:nvSpPr>
        <p:spPr>
          <a:xfrm>
            <a:off x="3008520" y="2489040"/>
            <a:ext cx="466920" cy="2217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92" name="Rettangolo 9"/>
          <p:cNvSpPr/>
          <p:nvPr/>
        </p:nvSpPr>
        <p:spPr>
          <a:xfrm>
            <a:off x="2484360" y="2408040"/>
            <a:ext cx="4782240" cy="3639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93" name="Rettangolo 17"/>
          <p:cNvSpPr/>
          <p:nvPr/>
        </p:nvSpPr>
        <p:spPr>
          <a:xfrm>
            <a:off x="6237720" y="2828880"/>
            <a:ext cx="1348560" cy="745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dk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494" name="CasellaDiTesto 18"/>
          <p:cNvSpPr/>
          <p:nvPr/>
        </p:nvSpPr>
        <p:spPr>
          <a:xfrm>
            <a:off x="6259320" y="2837880"/>
            <a:ext cx="144684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Il codice è reperibile dall’elenco PCV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95" name="Connettore 2 3"/>
          <p:cNvCxnSpPr/>
          <p:nvPr/>
        </p:nvCxnSpPr>
        <p:spPr>
          <a:xfrm flipH="1" flipV="1">
            <a:off x="3476520" y="2711880"/>
            <a:ext cx="2761920" cy="518040"/>
          </a:xfrm>
          <a:prstGeom prst="straightConnector1">
            <a:avLst/>
          </a:prstGeom>
          <a:ln w="0">
            <a:solidFill>
              <a:srgbClr val="C0504D"/>
            </a:solidFill>
            <a:tailEnd type="triangle" w="med" len="med"/>
          </a:ln>
        </p:spPr>
      </p:cxnSp>
      <p:sp>
        <p:nvSpPr>
          <p:cNvPr id="496" name="Rettangolo 14"/>
          <p:cNvSpPr/>
          <p:nvPr/>
        </p:nvSpPr>
        <p:spPr>
          <a:xfrm>
            <a:off x="2139840" y="4678560"/>
            <a:ext cx="5742360" cy="27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1" i="1" u="none" strike="noStrike">
                <a:solidFill>
                  <a:srgbClr val="C00000"/>
                </a:solidFill>
                <a:effectLst/>
                <a:uFillTx/>
                <a:latin typeface="Calibri"/>
                <a:ea typeface="MS PGothic"/>
              </a:rPr>
              <a:t>Si invita a consultare sempre la home page e gli avvisi pubblicati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Service customer desk e assistenza specialistica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44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69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Referenti territoriali ufficio esami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" name="CasellaDiTesto 19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53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" name="CasellaDiTesto 1"/>
          <p:cNvSpPr/>
          <p:nvPr/>
        </p:nvSpPr>
        <p:spPr>
          <a:xfrm>
            <a:off x="457200" y="720000"/>
            <a:ext cx="7710480" cy="511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Asti - Alessandria:  Simona Baraldi - Marina Berardi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7AFF"/>
                </a:solidFill>
                <a:effectLst/>
                <a:uFillTx/>
                <a:latin typeface="Arial"/>
                <a:ea typeface="SimSun"/>
                <a:hlinkClick r:id="rId2"/>
              </a:rPr>
              <a:t>simona.baraldi@regione.piemonte.it</a:t>
            </a:r>
            <a:r>
              <a:rPr lang="en-US" sz="1200" b="0" u="none" strike="noStrike">
                <a:solidFill>
                  <a:srgbClr val="0000FF"/>
                </a:solidFill>
                <a:effectLst/>
                <a:uFillTx/>
                <a:latin typeface="Arial"/>
                <a:ea typeface="SimSun"/>
              </a:rPr>
              <a:t> 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- tel.0131/285006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FF"/>
                </a:solidFill>
                <a:effectLst/>
                <a:uFillTx/>
                <a:latin typeface="Arial"/>
                <a:ea typeface="SimSun"/>
              </a:rPr>
              <a:t>marinapaola.berardi@regione.piemonte.it 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- tel. 0141/413452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Biella – Vercelli: Aurelia Bollea 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FF"/>
                </a:solidFill>
                <a:effectLst/>
                <a:uFillTx/>
                <a:latin typeface="Arial"/>
                <a:ea typeface="SimSun"/>
              </a:rPr>
              <a:t>aurelia.bollea@regione.piemonte.it 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- tel. 015/8551533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Cuneo: Manuela Demaria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FF"/>
                </a:solidFill>
                <a:effectLst/>
                <a:uFillTx/>
                <a:latin typeface="Arial"/>
                <a:ea typeface="SimSun"/>
              </a:rPr>
              <a:t>manuela.demaria@regione.piemonte.it 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- tel. 0171/319328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Novara – VCO: Grazia D’Aversa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FF"/>
                </a:solidFill>
                <a:effectLst/>
                <a:uFillTx/>
                <a:latin typeface="Arial"/>
                <a:ea typeface="SimSun"/>
              </a:rPr>
              <a:t>grazia.daversa@regione.piemonte.it </a:t>
            </a:r>
            <a:r>
              <a:rPr lang="en-US" sz="1200" b="0" u="none" strike="noStrike">
                <a:solidFill>
                  <a:srgbClr val="000080"/>
                </a:solidFill>
                <a:effectLst/>
                <a:uFillTx/>
                <a:latin typeface="Arial"/>
                <a:ea typeface="SimSun"/>
              </a:rPr>
              <a:t>- tel. 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0321/698725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Torino: Aurelia Bollea – Grazia D’Aversa – Simona Baraldi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FF"/>
                </a:solidFill>
                <a:effectLst/>
                <a:uFillTx/>
                <a:latin typeface="Arial"/>
                <a:ea typeface="SimSun"/>
              </a:rPr>
              <a:t>aurelia.bollea@regione.piemonte.it 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- tel. 015/8551533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00FF"/>
                </a:solidFill>
                <a:effectLst/>
                <a:uFillTx/>
                <a:latin typeface="Arial"/>
                <a:ea typeface="SimSun"/>
              </a:rPr>
              <a:t>grazia.daversa@regione.piemonte.it </a:t>
            </a:r>
            <a:r>
              <a:rPr lang="en-US" sz="1200" b="0" u="none" strike="noStrike">
                <a:solidFill>
                  <a:srgbClr val="000080"/>
                </a:solidFill>
                <a:effectLst/>
                <a:uFillTx/>
                <a:latin typeface="Arial"/>
                <a:ea typeface="SimSun"/>
              </a:rPr>
              <a:t>- tel. 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0321/698725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800" b="1" u="none" strike="noStrike">
                <a:solidFill>
                  <a:srgbClr val="2A6099"/>
                </a:solidFill>
                <a:effectLst/>
                <a:uFillTx/>
                <a:latin typeface="Calibri"/>
                <a:ea typeface="SimSun"/>
              </a:rPr>
              <a:t>Referente per Interventi Integrativi 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Simona Baraldi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en-US" sz="1200" b="0" u="none" strike="noStrike">
                <a:solidFill>
                  <a:srgbClr val="007AFF"/>
                </a:solidFill>
                <a:effectLst/>
                <a:uFillTx/>
                <a:latin typeface="Arial"/>
                <a:ea typeface="SimSun"/>
                <a:hlinkClick r:id="rId2"/>
              </a:rPr>
              <a:t>simona.baraldi@regione.piemonte.it</a:t>
            </a:r>
            <a:r>
              <a:rPr lang="en-US" sz="1200" b="0" u="none" strike="noStrike">
                <a:solidFill>
                  <a:srgbClr val="0000FF"/>
                </a:solidFill>
                <a:effectLst/>
                <a:uFillTx/>
                <a:latin typeface="Arial"/>
                <a:ea typeface="SimSun"/>
              </a:rPr>
              <a:t> 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- tel.0131/285006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SimSun"/>
              </a:rPr>
              <a:t> 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Riferimenti operativi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180000" y="884160"/>
            <a:ext cx="8228520" cy="397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spcBef>
                <a:spcPts val="703"/>
              </a:spcBef>
              <a:spcAft>
                <a:spcPts val="283"/>
              </a:spcAft>
              <a:buNone/>
              <a:tabLst>
                <a:tab pos="0" algn="l"/>
              </a:tabLst>
            </a:pPr>
            <a:r>
              <a:rPr lang="it-IT" sz="18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Disposizioni di dettaglio sulle modalità di funzionamento delle commissioni esaminatrici e sulle modalità di svolgimento degli esami (D.D. 142/2023)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703"/>
              </a:spcBef>
              <a:spcAft>
                <a:spcPts val="283"/>
              </a:spcAft>
              <a:buNone/>
              <a:tabLst>
                <a:tab pos="0" algn="l"/>
              </a:tabLst>
            </a:pPr>
            <a:r>
              <a:rPr lang="it-IT" sz="18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ヒラギノ角ゴ Pro W3"/>
              </a:rPr>
              <a:t>Linee guida per la realizzazione degli interventi integrativi finalizzati all’ammissione all’esame di qualifica (IeFP) degli allievi iscritti ad un percorso quinquennale di istruzione professionale  (D.D. 14/2025)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703"/>
              </a:spcBef>
              <a:spcAft>
                <a:spcPts val="283"/>
              </a:spcAft>
              <a:buNone/>
              <a:tabLst>
                <a:tab pos="0" algn="l"/>
              </a:tabLst>
            </a:pPr>
            <a:r>
              <a:rPr lang="it-IT" sz="1200" b="0" u="none" strike="noStrike">
                <a:solidFill>
                  <a:srgbClr val="007AFF"/>
                </a:solidFill>
                <a:effectLst/>
                <a:uFillTx/>
                <a:latin typeface="Arial"/>
                <a:ea typeface="Microsoft YaHei"/>
                <a:hlinkClick r:id="rId2"/>
              </a:rPr>
              <a:t>https://www.regione.piemonte.it/web/temi/istruzione-formazione-lavoro/formazione-professionale/certificazione-delle-competenze/commissioni-esaminatrici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420"/>
              </a:spcBef>
              <a:buNone/>
              <a:tabLst>
                <a:tab pos="0" algn="l"/>
              </a:tabLst>
            </a:pP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420"/>
              </a:spcBef>
              <a:buNone/>
              <a:tabLst>
                <a:tab pos="0" algn="l"/>
              </a:tabLst>
            </a:pPr>
            <a:r>
              <a:rPr lang="it-IT" sz="2100" b="1" u="none" strike="noStrike">
                <a:solidFill>
                  <a:srgbClr val="2A6099"/>
                </a:solidFill>
                <a:effectLst/>
                <a:uFillTx/>
                <a:latin typeface="Calibri"/>
                <a:ea typeface="ヒラギノ角ゴ Pro W3"/>
              </a:rPr>
              <a:t>Indirizzo PEC per la comunicazione di variazioni all’allegato C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309600">
              <a:lnSpc>
                <a:spcPct val="100000"/>
              </a:lnSpc>
              <a:spcBef>
                <a:spcPts val="420"/>
              </a:spcBef>
              <a:buNone/>
              <a:tabLst>
                <a:tab pos="0" algn="l"/>
              </a:tabLst>
            </a:pPr>
            <a:r>
              <a:rPr lang="it-IT" sz="18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ヒラギノ角ゴ Pro W3"/>
              </a:rPr>
              <a:t>Standardformativi@cert.regione.piemonte.it e per cc</a:t>
            </a: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ヒラギノ角ゴ Pro W3"/>
              </a:rPr>
              <a:t> Simona.baraldi@regione.piemonte.it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asellaDiTesto 9"/>
          <p:cNvSpPr/>
          <p:nvPr/>
        </p:nvSpPr>
        <p:spPr>
          <a:xfrm>
            <a:off x="1275480" y="860760"/>
            <a:ext cx="666972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https://servizi.regione.piemonte.it/catalogo/gestione-prove-valutazione-pcv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Immagine 1"/>
          <p:cNvPicPr/>
          <p:nvPr/>
        </p:nvPicPr>
        <p:blipFill>
          <a:blip r:embed="rId3"/>
          <a:stretch/>
        </p:blipFill>
        <p:spPr>
          <a:xfrm>
            <a:off x="1143000" y="1320480"/>
            <a:ext cx="6856920" cy="318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rgbClr val="123880"/>
                </a:solidFill>
                <a:effectLst/>
                <a:uFillTx/>
                <a:latin typeface="Calibri"/>
                <a:ea typeface="MS PGothic"/>
              </a:rPr>
              <a:t>Gestione esame: come accedere a PCV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5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ettangolo 4"/>
          <p:cNvSpPr/>
          <p:nvPr/>
        </p:nvSpPr>
        <p:spPr>
          <a:xfrm>
            <a:off x="3515400" y="3167280"/>
            <a:ext cx="2091960" cy="124344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023200" y="1634760"/>
            <a:ext cx="5096880" cy="650160"/>
          </a:xfrm>
          <a:prstGeom prst="rect">
            <a:avLst/>
          </a:prstGeom>
          <a:solidFill>
            <a:schemeClr val="lt1"/>
          </a:solidFill>
          <a:ln w="25560">
            <a:solidFill>
              <a:srgbClr val="0070C0"/>
            </a:solidFill>
            <a:round/>
          </a:ln>
          <a:effectLst>
            <a:outerShdw blurRad="63360" rotWithShape="0">
              <a:srgbClr val="000000">
                <a:alpha val="40000"/>
              </a:srgbClr>
            </a:outerShdw>
          </a:effectLst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25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</a:t>
            </a:r>
            <a:endParaRPr lang="it-IT" sz="22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Immagine 5"/>
          <p:cNvPicPr/>
          <p:nvPr/>
        </p:nvPicPr>
        <p:blipFill>
          <a:blip r:embed="rId3"/>
          <a:srcRect l="-647" t="13337" r="60455" b="60814"/>
          <a:stretch/>
        </p:blipFill>
        <p:spPr>
          <a:xfrm>
            <a:off x="2514600" y="2564280"/>
            <a:ext cx="3896280" cy="14086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5" name="Rettangolo 7"/>
          <p:cNvSpPr/>
          <p:nvPr/>
        </p:nvSpPr>
        <p:spPr>
          <a:xfrm>
            <a:off x="4223880" y="3423600"/>
            <a:ext cx="1449000" cy="254880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36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creazione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CasellaDiTesto 2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6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numCol="1" spcCol="0" anchor="t">
            <a:noAutofit/>
          </a:bodyPr>
          <a:lstStyle/>
          <a:p>
            <a:pPr indent="0" defTabSz="309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creazione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CasellaDiTesto 9"/>
          <p:cNvSpPr/>
          <p:nvPr/>
        </p:nvSpPr>
        <p:spPr>
          <a:xfrm>
            <a:off x="999720" y="983520"/>
            <a:ext cx="6386760" cy="275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Accedendo come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Operatore della formazione</a:t>
            </a:r>
            <a:r>
              <a:rPr lang="it-IT" sz="12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, dal Catalogo di agenzia </a:t>
            </a:r>
            <a:r>
              <a:rPr lang="it-IT" sz="12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selezionare la PCV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CasellaDiTesto 1"/>
          <p:cNvSpPr/>
          <p:nvPr/>
        </p:nvSpPr>
        <p:spPr>
          <a:xfrm>
            <a:off x="1378080" y="1462320"/>
            <a:ext cx="6386760" cy="30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4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Effettuare la ricerca della PCV inserendo il check «comprendere profili obsoleti»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Immagine 2"/>
          <p:cNvPicPr/>
          <p:nvPr/>
        </p:nvPicPr>
        <p:blipFill>
          <a:blip r:embed="rId2"/>
          <a:stretch/>
        </p:blipFill>
        <p:spPr>
          <a:xfrm>
            <a:off x="1123920" y="1778400"/>
            <a:ext cx="6393600" cy="141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CasellaDiTesto 3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7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Immagine 7"/>
          <p:cNvPicPr/>
          <p:nvPr/>
        </p:nvPicPr>
        <p:blipFill>
          <a:blip r:embed="rId3"/>
          <a:stretch/>
        </p:blipFill>
        <p:spPr>
          <a:xfrm>
            <a:off x="1123920" y="2571840"/>
            <a:ext cx="6393600" cy="89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Rettangolo 5"/>
          <p:cNvSpPr/>
          <p:nvPr/>
        </p:nvSpPr>
        <p:spPr>
          <a:xfrm>
            <a:off x="1123920" y="3196440"/>
            <a:ext cx="718200" cy="227520"/>
          </a:xfrm>
          <a:prstGeom prst="rect">
            <a:avLst/>
          </a:prstGeom>
          <a:noFill/>
          <a:ln w="34925">
            <a:solidFill>
              <a:srgbClr val="FF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pic>
        <p:nvPicPr>
          <p:cNvPr id="145" name="Immagine 10"/>
          <p:cNvPicPr/>
          <p:nvPr/>
        </p:nvPicPr>
        <p:blipFill>
          <a:blip r:embed="rId4"/>
          <a:stretch/>
        </p:blipFill>
        <p:spPr>
          <a:xfrm>
            <a:off x="4172040" y="2937600"/>
            <a:ext cx="556560" cy="142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asellaDiTesto 2"/>
          <p:cNvSpPr/>
          <p:nvPr/>
        </p:nvSpPr>
        <p:spPr>
          <a:xfrm>
            <a:off x="932040" y="836280"/>
            <a:ext cx="714888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06440">
              <a:lnSpc>
                <a:spcPct val="100000"/>
              </a:lnSpc>
            </a:pPr>
            <a:r>
              <a:rPr lang="it-IT" sz="14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Oppure utilizzare la «Ricerca avanzata» inserendo la </a:t>
            </a:r>
            <a:r>
              <a:rPr lang="it-IT" sz="14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denominazione</a:t>
            </a:r>
            <a:r>
              <a:rPr lang="it-IT" sz="14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 della PCV (anche solo in parte) o il </a:t>
            </a:r>
            <a:r>
              <a:rPr lang="it-IT" sz="14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codice</a:t>
            </a:r>
            <a:r>
              <a:rPr lang="it-IT" sz="14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 identificativo della PCV e valorizzando il check «comprendere obsoleti»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Immagine 3"/>
          <p:cNvPicPr/>
          <p:nvPr/>
        </p:nvPicPr>
        <p:blipFill>
          <a:blip r:embed="rId2"/>
          <a:stretch/>
        </p:blipFill>
        <p:spPr>
          <a:xfrm>
            <a:off x="1143000" y="1443960"/>
            <a:ext cx="6866280" cy="308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Rettangolo 4"/>
          <p:cNvSpPr/>
          <p:nvPr/>
        </p:nvSpPr>
        <p:spPr>
          <a:xfrm>
            <a:off x="1445400" y="2571840"/>
            <a:ext cx="2990880" cy="42588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49" name="Rettangolo 5"/>
          <p:cNvSpPr/>
          <p:nvPr/>
        </p:nvSpPr>
        <p:spPr>
          <a:xfrm>
            <a:off x="4689000" y="2507760"/>
            <a:ext cx="920160" cy="1602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06440">
              <a:lnSpc>
                <a:spcPct val="100000"/>
              </a:lnSpc>
            </a:pPr>
            <a:endParaRPr lang="it-IT" sz="1200" b="0" u="none" strike="noStrike">
              <a:solidFill>
                <a:schemeClr val="lt1"/>
              </a:solidFill>
              <a:effectLst/>
              <a:uFillTx/>
              <a:latin typeface="Calibri"/>
              <a:ea typeface="MS PGothic"/>
            </a:endParaRPr>
          </a:p>
        </p:txBody>
      </p:sp>
      <p:sp>
        <p:nvSpPr>
          <p:cNvPr id="150" name="Titolo 10"/>
          <p:cNvSpPr/>
          <p:nvPr/>
        </p:nvSpPr>
        <p:spPr>
          <a:xfrm>
            <a:off x="507960" y="205920"/>
            <a:ext cx="7148880" cy="26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numCol="1" spcCol="0" anchor="t">
            <a:noAutofit/>
          </a:bodyPr>
          <a:lstStyle/>
          <a:p>
            <a:pPr defTabSz="309600">
              <a:lnSpc>
                <a:spcPct val="100000"/>
              </a:lnSpc>
            </a:pPr>
            <a:r>
              <a:rPr lang="it-IT" sz="2000" b="1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  <a:ea typeface="MS PGothic"/>
              </a:rPr>
              <a:t>Predisposizione dell’erogazione: creazione esame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CasellaDiTesto 8"/>
          <p:cNvSpPr/>
          <p:nvPr/>
        </p:nvSpPr>
        <p:spPr>
          <a:xfrm>
            <a:off x="8305920" y="4671000"/>
            <a:ext cx="72288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06440">
              <a:lnSpc>
                <a:spcPct val="100000"/>
              </a:lnSpc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MS PGothic"/>
              </a:rPr>
              <a:t>8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2" name="Immagine 6"/>
          <p:cNvPicPr/>
          <p:nvPr/>
        </p:nvPicPr>
        <p:blipFill>
          <a:blip r:embed="rId3"/>
          <a:stretch/>
        </p:blipFill>
        <p:spPr>
          <a:xfrm>
            <a:off x="2475360" y="2817720"/>
            <a:ext cx="698400" cy="178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layout_slides_2020_modello_vuoto</Template>
  <TotalTime>5142</TotalTime>
  <Words>2960</Words>
  <Application>Microsoft Office PowerPoint</Application>
  <PresentationFormat>Presentazione su schermo (16:9)</PresentationFormat>
  <Paragraphs>336</Paragraphs>
  <Slides>58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58</vt:i4>
      </vt:variant>
    </vt:vector>
  </HeadingPairs>
  <TitlesOfParts>
    <vt:vector size="67" baseType="lpstr">
      <vt:lpstr>Arial</vt:lpstr>
      <vt:lpstr>Calibri</vt:lpstr>
      <vt:lpstr>OpenSymbol</vt:lpstr>
      <vt:lpstr>Symbol</vt:lpstr>
      <vt:lpstr>Times New Roman</vt:lpstr>
      <vt:lpstr>Wingdings</vt:lpstr>
      <vt:lpstr>2_Struttura personalizzata</vt:lpstr>
      <vt:lpstr>Personalizza struttura</vt:lpstr>
      <vt:lpstr>1_Struttura personalizzata</vt:lpstr>
      <vt:lpstr>Gestione Prove di valutazione: gestione esami finali per le qualifiche regionali IeFP</vt:lpstr>
      <vt:lpstr>Le azioni propedeutiche all’effettuazione dell’esame</vt:lpstr>
      <vt:lpstr>I ruoli di accesso al sistema PCV per predisposizione e gestione esami</vt:lpstr>
      <vt:lpstr>Le due fasi di lavoro per le PCV: progettare la valutazione</vt:lpstr>
      <vt:lpstr>Le due fasi di lavoro per le PCV: gestire la valutazione</vt:lpstr>
      <vt:lpstr>Gestione esame: come accedere a PCV</vt:lpstr>
      <vt:lpstr>Predisposizione dell’erogazione</vt:lpstr>
      <vt:lpstr>Predisposizione dell’erogazione: creazione esame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Predisposizione dell’erogazione: creazione esame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Compilazione  Griglia di Osservazione dei crediti</vt:lpstr>
      <vt:lpstr>Presentazione standard di PowerPoint</vt:lpstr>
      <vt:lpstr>Presentazione standard di PowerPoint</vt:lpstr>
      <vt:lpstr>Presentazione standard di PowerPoint</vt:lpstr>
      <vt:lpstr>Erogazione esame</vt:lpstr>
      <vt:lpstr>Erogazione esame: accesso del docente</vt:lpstr>
      <vt:lpstr>Erogazione esame: accesso del docente</vt:lpstr>
      <vt:lpstr>Erogazione esame: elementi costitutivi e accesso alle prove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Compilazione dello scrutinio di fine corso</vt:lpstr>
      <vt:lpstr>Presentazione standard di PowerPoint</vt:lpstr>
      <vt:lpstr>Presentazione standard di PowerPoint</vt:lpstr>
      <vt:lpstr>Presentazione standard di PowerPoint</vt:lpstr>
      <vt:lpstr>ATTESTA: generazione e stampa attestati</vt:lpstr>
      <vt:lpstr>ATTESTA: generazione e stampa attestati</vt:lpstr>
      <vt:lpstr>ATTESTA: generazione e stampa attestati</vt:lpstr>
      <vt:lpstr>ATTESTA: generazione e stampa attestati</vt:lpstr>
      <vt:lpstr>ATTESTA: generazione e stampa attestati</vt:lpstr>
      <vt:lpstr>ATTESTA: generazione e stampa attestati</vt:lpstr>
      <vt:lpstr>ATTESTA: generazione e stampa attestati</vt:lpstr>
      <vt:lpstr>ATTESTA: ricerca attestati</vt:lpstr>
      <vt:lpstr>Memo e suggerimenti</vt:lpstr>
      <vt:lpstr>Memo e suggerimenti: come accedere a PCV</vt:lpstr>
      <vt:lpstr>Memo e suggerimenti: come accedere a PCV</vt:lpstr>
      <vt:lpstr>Abilitazioni Gestione prove di valutazione</vt:lpstr>
      <vt:lpstr>Tutorial Gestione prove di valutazione</vt:lpstr>
      <vt:lpstr>Service customer desk e assistenza specialistica</vt:lpstr>
      <vt:lpstr>Referenti territoriali ufficio esami</vt:lpstr>
      <vt:lpstr>Riferimenti operativi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BOLOGNA Marco 1982</dc:creator>
  <dc:description/>
  <cp:lastModifiedBy>Stefania MANZO</cp:lastModifiedBy>
  <cp:revision>89</cp:revision>
  <cp:lastPrinted>2019-10-17T13:37:11Z</cp:lastPrinted>
  <dcterms:created xsi:type="dcterms:W3CDTF">2019-10-29T10:28:03Z</dcterms:created>
  <dcterms:modified xsi:type="dcterms:W3CDTF">2026-05-06T12:17:02Z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0x010100915B963D140BB743B2977F50EC02DAE8</vt:lpwstr>
  </property>
  <property fmtid="{D5CDD505-2E9C-101B-9397-08002B2CF9AE}" pid="3" name="Notes">
    <vt:i4>16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59</vt:i4>
  </property>
</Properties>
</file>