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6"/>
  </p:notesMasterIdLst>
  <p:handoutMasterIdLst>
    <p:handoutMasterId r:id="rId17"/>
  </p:handoutMasterIdLst>
  <p:sldIdLst>
    <p:sldId id="417" r:id="rId7"/>
    <p:sldId id="425" r:id="rId8"/>
    <p:sldId id="418" r:id="rId9"/>
    <p:sldId id="420" r:id="rId10"/>
    <p:sldId id="426" r:id="rId11"/>
    <p:sldId id="423" r:id="rId12"/>
    <p:sldId id="424" r:id="rId13"/>
    <p:sldId id="427" r:id="rId14"/>
    <p:sldId id="415" r:id="rId15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5"/>
            <p14:sldId id="418"/>
            <p14:sldId id="420"/>
            <p14:sldId id="426"/>
            <p14:sldId id="423"/>
            <p14:sldId id="424"/>
            <p14:sldId id="427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08" d="100"/>
          <a:sy n="108" d="100"/>
        </p:scale>
        <p:origin x="883" y="72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09/01/2024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09/01/2024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7" y="1258086"/>
            <a:ext cx="6036374" cy="1129513"/>
          </a:xfrm>
        </p:spPr>
        <p:txBody>
          <a:bodyPr/>
          <a:lstStyle/>
          <a:p>
            <a:r>
              <a:rPr lang="it-IT" dirty="0"/>
              <a:t>PADDI – Dispositivi Medici (DMRP)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-36286"/>
            <a:ext cx="8137382" cy="663575"/>
          </a:xfrm>
        </p:spPr>
        <p:txBody>
          <a:bodyPr/>
          <a:lstStyle/>
          <a:p>
            <a:r>
              <a:rPr lang="it-IT" sz="2400" dirty="0"/>
              <a:t>Parametri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BEEE8C-FC93-4A82-A755-10AA399E379B}"/>
              </a:ext>
            </a:extLst>
          </p:cNvPr>
          <p:cNvSpPr txBox="1"/>
          <p:nvPr/>
        </p:nvSpPr>
        <p:spPr>
          <a:xfrm>
            <a:off x="420914" y="3722914"/>
            <a:ext cx="828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All’apertura dei report viene proposto «Parametri», volto ad esporre le caratteristiche ed i contenuti di ciascun foglio di lavoro.</a:t>
            </a:r>
          </a:p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Cliccando sul foglio di lavoro desiderato vengono proposti i dati/tabelle/grafici.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BBE6E3-3CAD-4C7B-B3E4-8AC037D2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5" r="28889" b="8007"/>
          <a:stretch/>
        </p:blipFill>
        <p:spPr>
          <a:xfrm>
            <a:off x="2107870" y="589590"/>
            <a:ext cx="4937432" cy="29591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5ADDA3-4DEA-467F-9B1B-D62821E5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57" y="922874"/>
            <a:ext cx="379204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Strumenti</a:t>
            </a:r>
            <a:endParaRPr lang="en-US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E3580E-4763-46FF-8ACB-C6652BB0B3CD}"/>
              </a:ext>
            </a:extLst>
          </p:cNvPr>
          <p:cNvSpPr txBox="1"/>
          <p:nvPr/>
        </p:nvSpPr>
        <p:spPr>
          <a:xfrm>
            <a:off x="585931" y="3817257"/>
            <a:ext cx="813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Selezionando un foglio di lavoro, i</a:t>
            </a:r>
            <a:r>
              <a:rPr lang="it-IT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n alto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vengono proposti i filtri attraverso i quali è possibile selezionare un codice CND di primo livello fino a un codice CND di 7 livello, una tipologia di dispositivo e un’azienda di competenza.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41BCB5-4E1E-4755-9A48-0EECFABE1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" t="17213" b="8623"/>
          <a:stretch/>
        </p:blipFill>
        <p:spPr>
          <a:xfrm>
            <a:off x="943739" y="762582"/>
            <a:ext cx="7378223" cy="30951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515092-3220-4677-BE99-D28A58FF4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0" t="26103" r="49365" b="28465"/>
          <a:stretch/>
        </p:blipFill>
        <p:spPr>
          <a:xfrm>
            <a:off x="2548802" y="974693"/>
            <a:ext cx="2084049" cy="1754405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D5E25274-4C1E-4938-9729-C09C8C1FC568}"/>
              </a:ext>
            </a:extLst>
          </p:cNvPr>
          <p:cNvSpPr/>
          <p:nvPr/>
        </p:nvSpPr>
        <p:spPr>
          <a:xfrm>
            <a:off x="978720" y="958704"/>
            <a:ext cx="1103085" cy="72367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340B05A-F0B6-4DC6-99AA-286AEE03C034}"/>
              </a:ext>
            </a:extLst>
          </p:cNvPr>
          <p:cNvSpPr/>
          <p:nvPr/>
        </p:nvSpPr>
        <p:spPr>
          <a:xfrm>
            <a:off x="2827986" y="3632581"/>
            <a:ext cx="648816" cy="2249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Elemento grafico 14" descr="Cursore">
            <a:extLst>
              <a:ext uri="{FF2B5EF4-FFF2-40B4-BE49-F238E27FC236}">
                <a16:creationId xmlns:a16="http://schemas.microsoft.com/office/drawing/2014/main" id="{78C9B1BA-71C0-4CD6-80B0-6444027CE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2927" y="974693"/>
            <a:ext cx="204090" cy="20409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3CEEDE63-704E-4E45-A0B8-5979C94CF89F}"/>
              </a:ext>
            </a:extLst>
          </p:cNvPr>
          <p:cNvSpPr/>
          <p:nvPr/>
        </p:nvSpPr>
        <p:spPr>
          <a:xfrm>
            <a:off x="2374520" y="875686"/>
            <a:ext cx="2432612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B375D62-EFE4-2145-AC62-C716D3C6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-24946"/>
            <a:ext cx="3991574" cy="663575"/>
          </a:xfrm>
        </p:spPr>
        <p:txBody>
          <a:bodyPr/>
          <a:lstStyle/>
          <a:p>
            <a:r>
              <a:rPr lang="it-IT" sz="2400" dirty="0"/>
              <a:t>«Drill down» e «Drill up»  1/2</a:t>
            </a:r>
          </a:p>
        </p:txBody>
      </p:sp>
      <p:sp>
        <p:nvSpPr>
          <p:cNvPr id="10" name="Segnaposto immagine 4">
            <a:extLst>
              <a:ext uri="{FF2B5EF4-FFF2-40B4-BE49-F238E27FC236}">
                <a16:creationId xmlns:a16="http://schemas.microsoft.com/office/drawing/2014/main" id="{EC07ADEC-6FF7-4FCC-89B1-2AF9FD1E249F}"/>
              </a:ext>
            </a:extLst>
          </p:cNvPr>
          <p:cNvSpPr txBox="1">
            <a:spLocks/>
          </p:cNvSpPr>
          <p:nvPr/>
        </p:nvSpPr>
        <p:spPr>
          <a:xfrm>
            <a:off x="4513943" y="0"/>
            <a:ext cx="4572000" cy="5143500"/>
          </a:xfrm>
          <a:prstGeom prst="rect">
            <a:avLst/>
          </a:prstGeom>
        </p:spPr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F37612-2C3B-4670-8884-C2C077B417D1}"/>
              </a:ext>
            </a:extLst>
          </p:cNvPr>
          <p:cNvSpPr txBox="1"/>
          <p:nvPr/>
        </p:nvSpPr>
        <p:spPr>
          <a:xfrm>
            <a:off x="5050971" y="1376363"/>
            <a:ext cx="4034972" cy="270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71184A14-6DC8-4D23-A5B4-5B21E6C4E050}"/>
              </a:ext>
            </a:extLst>
          </p:cNvPr>
          <p:cNvSpPr/>
          <p:nvPr/>
        </p:nvSpPr>
        <p:spPr>
          <a:xfrm>
            <a:off x="4239644" y="2395870"/>
            <a:ext cx="791197" cy="55144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0AFCB1-2350-4648-B1FE-A6D5EE992E78}"/>
              </a:ext>
            </a:extLst>
          </p:cNvPr>
          <p:cNvSpPr txBox="1"/>
          <p:nvPr/>
        </p:nvSpPr>
        <p:spPr>
          <a:xfrm>
            <a:off x="112644" y="3794324"/>
            <a:ext cx="885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Tramite la funzione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drill down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è possibile navigare dal livello più alto della gerarchia, ovvero l’Azienda, a quello inferiore, la struttura. Il processo inverso è proposto attraverso il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drill up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B5183-401B-4FFA-A19E-7E49295B3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7" t="34004" r="25720" b="16245"/>
          <a:stretch/>
        </p:blipFill>
        <p:spPr>
          <a:xfrm>
            <a:off x="40451" y="1349176"/>
            <a:ext cx="4083080" cy="2175167"/>
          </a:xfrm>
          <a:prstGeom prst="rect">
            <a:avLst/>
          </a:prstGeom>
        </p:spPr>
      </p:pic>
      <p:pic>
        <p:nvPicPr>
          <p:cNvPr id="13" name="Elemento grafico 12" descr="Cursore">
            <a:extLst>
              <a:ext uri="{FF2B5EF4-FFF2-40B4-BE49-F238E27FC236}">
                <a16:creationId xmlns:a16="http://schemas.microsoft.com/office/drawing/2014/main" id="{B498A783-1D3E-46F9-8C36-ED202750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842" y="2731067"/>
            <a:ext cx="268157" cy="2681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A81AC4-34B8-4CCB-9023-02845C9675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05" t="44725" r="33968" b="15316"/>
          <a:stretch/>
        </p:blipFill>
        <p:spPr>
          <a:xfrm>
            <a:off x="5050971" y="1469105"/>
            <a:ext cx="3911903" cy="1992552"/>
          </a:xfrm>
          <a:prstGeom prst="rect">
            <a:avLst/>
          </a:prstGeom>
        </p:spPr>
      </p:pic>
      <p:pic>
        <p:nvPicPr>
          <p:cNvPr id="18" name="Elemento grafico 17" descr="Cursore">
            <a:extLst>
              <a:ext uri="{FF2B5EF4-FFF2-40B4-BE49-F238E27FC236}">
                <a16:creationId xmlns:a16="http://schemas.microsoft.com/office/drawing/2014/main" id="{9826D809-58E4-4E67-8240-6998C2E04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1595" y="2837985"/>
            <a:ext cx="268157" cy="2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B375D62-EFE4-2145-AC62-C716D3C6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-24946"/>
            <a:ext cx="4013345" cy="663575"/>
          </a:xfrm>
        </p:spPr>
        <p:txBody>
          <a:bodyPr/>
          <a:lstStyle/>
          <a:p>
            <a:r>
              <a:rPr lang="it-IT" sz="2400" dirty="0"/>
              <a:t>«Drill down» e «Drill up»  2/2</a:t>
            </a:r>
          </a:p>
        </p:txBody>
      </p:sp>
      <p:sp>
        <p:nvSpPr>
          <p:cNvPr id="10" name="Segnaposto immagine 4">
            <a:extLst>
              <a:ext uri="{FF2B5EF4-FFF2-40B4-BE49-F238E27FC236}">
                <a16:creationId xmlns:a16="http://schemas.microsoft.com/office/drawing/2014/main" id="{EC07ADEC-6FF7-4FCC-89B1-2AF9FD1E249F}"/>
              </a:ext>
            </a:extLst>
          </p:cNvPr>
          <p:cNvSpPr txBox="1">
            <a:spLocks/>
          </p:cNvSpPr>
          <p:nvPr/>
        </p:nvSpPr>
        <p:spPr>
          <a:xfrm>
            <a:off x="4513943" y="0"/>
            <a:ext cx="4572000" cy="5143500"/>
          </a:xfrm>
          <a:prstGeom prst="rect">
            <a:avLst/>
          </a:prstGeom>
        </p:spPr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CF37612-2C3B-4670-8884-C2C077B417D1}"/>
              </a:ext>
            </a:extLst>
          </p:cNvPr>
          <p:cNvSpPr txBox="1"/>
          <p:nvPr/>
        </p:nvSpPr>
        <p:spPr>
          <a:xfrm>
            <a:off x="5050971" y="1376363"/>
            <a:ext cx="4034972" cy="270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71184A14-6DC8-4D23-A5B4-5B21E6C4E050}"/>
              </a:ext>
            </a:extLst>
          </p:cNvPr>
          <p:cNvSpPr/>
          <p:nvPr/>
        </p:nvSpPr>
        <p:spPr>
          <a:xfrm>
            <a:off x="4383207" y="2566874"/>
            <a:ext cx="435337" cy="44111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0AFCB1-2350-4648-B1FE-A6D5EE992E78}"/>
              </a:ext>
            </a:extLst>
          </p:cNvPr>
          <p:cNvSpPr txBox="1"/>
          <p:nvPr/>
        </p:nvSpPr>
        <p:spPr>
          <a:xfrm>
            <a:off x="406255" y="3794324"/>
            <a:ext cx="814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Tramite la funzione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drill down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è possibile navigare la gerarchia dei livelli CND dal primo al settimo ed alla denominazione commerciale. Il processo inverso è proposto attraverso il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drill up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6" name="Elemento grafico 15" descr="Cursore">
            <a:extLst>
              <a:ext uri="{FF2B5EF4-FFF2-40B4-BE49-F238E27FC236}">
                <a16:creationId xmlns:a16="http://schemas.microsoft.com/office/drawing/2014/main" id="{F405CB1C-0C6D-45CA-BD87-A90A5AABB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1263" y="3029924"/>
            <a:ext cx="223640" cy="2236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B4C9D5-2619-4A54-8751-1EDE95F4B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39176" r="28332" b="16962"/>
          <a:stretch/>
        </p:blipFill>
        <p:spPr>
          <a:xfrm>
            <a:off x="119338" y="1319210"/>
            <a:ext cx="4160047" cy="20527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1C90FC-1B63-4458-ACE8-4E41FEE08F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46" t="44303" r="24815" b="15787"/>
          <a:stretch/>
        </p:blipFill>
        <p:spPr>
          <a:xfrm>
            <a:off x="4816413" y="1600403"/>
            <a:ext cx="4159351" cy="1747342"/>
          </a:xfrm>
          <a:prstGeom prst="rect">
            <a:avLst/>
          </a:prstGeom>
        </p:spPr>
      </p:pic>
      <p:pic>
        <p:nvPicPr>
          <p:cNvPr id="15" name="Elemento grafico 14" descr="Cursore">
            <a:extLst>
              <a:ext uri="{FF2B5EF4-FFF2-40B4-BE49-F238E27FC236}">
                <a16:creationId xmlns:a16="http://schemas.microsoft.com/office/drawing/2014/main" id="{024C7E94-9562-4BD3-B336-C4148E6BB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156" y="2921162"/>
            <a:ext cx="217521" cy="217521"/>
          </a:xfrm>
          <a:prstGeom prst="rect">
            <a:avLst/>
          </a:prstGeom>
        </p:spPr>
      </p:pic>
      <p:pic>
        <p:nvPicPr>
          <p:cNvPr id="14" name="Elemento grafico 13" descr="Cursore">
            <a:extLst>
              <a:ext uri="{FF2B5EF4-FFF2-40B4-BE49-F238E27FC236}">
                <a16:creationId xmlns:a16="http://schemas.microsoft.com/office/drawing/2014/main" id="{C3A7BB07-72A1-411F-91A8-0B147DED1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359" y="2812403"/>
            <a:ext cx="217521" cy="2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Foglio di lavoro «Mensile»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978490-1F05-400C-90FD-BABA6D843F36}"/>
              </a:ext>
            </a:extLst>
          </p:cNvPr>
          <p:cNvSpPr txBox="1"/>
          <p:nvPr/>
        </p:nvSpPr>
        <p:spPr>
          <a:xfrm>
            <a:off x="5445352" y="1931509"/>
            <a:ext cx="329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Nel foglio di lavoro «Mensile» viene fornita una vista puntuale dei dati circoscritta ad un mese. È possibile visualizzare i dati del mese di interesse attraverso la «Mappa di spostamento».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9B55B2-424B-4F96-B304-03013DE84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29921" b="8854"/>
          <a:stretch/>
        </p:blipFill>
        <p:spPr>
          <a:xfrm>
            <a:off x="323362" y="1193447"/>
            <a:ext cx="4906950" cy="292861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B29BB4C-0F9E-43E3-B321-453E87174322}"/>
              </a:ext>
            </a:extLst>
          </p:cNvPr>
          <p:cNvSpPr/>
          <p:nvPr/>
        </p:nvSpPr>
        <p:spPr>
          <a:xfrm>
            <a:off x="186705" y="1762578"/>
            <a:ext cx="1139371" cy="10377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 descr="Cursore">
            <a:extLst>
              <a:ext uri="{FF2B5EF4-FFF2-40B4-BE49-F238E27FC236}">
                <a16:creationId xmlns:a16="http://schemas.microsoft.com/office/drawing/2014/main" id="{513934DC-BB66-4D73-AB72-9227A22C9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419" y="2119286"/>
            <a:ext cx="245635" cy="2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921E4A-D4C5-5540-BF16-69014A41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Esporta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611D2E-CE01-492C-9DA5-E1A0514C6957}"/>
              </a:ext>
            </a:extLst>
          </p:cNvPr>
          <p:cNvSpPr txBox="1"/>
          <p:nvPr/>
        </p:nvSpPr>
        <p:spPr>
          <a:xfrm>
            <a:off x="406255" y="3873770"/>
            <a:ext cx="830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 possono esportare i dati, in diversi formati, di ogni foglio di lavoro o, eventualmente, solo di alcuni tramite «esporta».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FA3294-55A2-42C3-9B41-B7CF2CF5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9" t="26102" r="31984" b="11958"/>
          <a:stretch/>
        </p:blipFill>
        <p:spPr>
          <a:xfrm>
            <a:off x="6313714" y="1098037"/>
            <a:ext cx="2489345" cy="2371700"/>
          </a:xfrm>
          <a:prstGeom prst="rect">
            <a:avLst/>
          </a:prstGeom>
        </p:spPr>
      </p:pic>
      <p:sp>
        <p:nvSpPr>
          <p:cNvPr id="8" name="Elemento grafico 5" descr="Cursore">
            <a:extLst>
              <a:ext uri="{FF2B5EF4-FFF2-40B4-BE49-F238E27FC236}">
                <a16:creationId xmlns:a16="http://schemas.microsoft.com/office/drawing/2014/main" id="{73B9FECD-63E7-4E1E-B940-E8F083153146}"/>
              </a:ext>
            </a:extLst>
          </p:cNvPr>
          <p:cNvSpPr/>
          <p:nvPr/>
        </p:nvSpPr>
        <p:spPr>
          <a:xfrm>
            <a:off x="7789601" y="2499822"/>
            <a:ext cx="119111" cy="143856"/>
          </a:xfrm>
          <a:custGeom>
            <a:avLst/>
            <a:gdLst>
              <a:gd name="connsiteX0" fmla="*/ 164990 w 164990"/>
              <a:gd name="connsiteY0" fmla="*/ 138861 h 165100"/>
              <a:gd name="connsiteX1" fmla="*/ 105436 w 164990"/>
              <a:gd name="connsiteY1" fmla="*/ 79337 h 165100"/>
              <a:gd name="connsiteX2" fmla="*/ 157915 w 164990"/>
              <a:gd name="connsiteY2" fmla="*/ 60439 h 165100"/>
              <a:gd name="connsiteX3" fmla="*/ 161117 w 164990"/>
              <a:gd name="connsiteY3" fmla="*/ 53883 h 165100"/>
              <a:gd name="connsiteX4" fmla="*/ 157915 w 164990"/>
              <a:gd name="connsiteY4" fmla="*/ 50680 h 165100"/>
              <a:gd name="connsiteX5" fmla="*/ 6700 w 164990"/>
              <a:gd name="connsiteY5" fmla="*/ 265 h 165100"/>
              <a:gd name="connsiteX6" fmla="*/ 5020 w 164990"/>
              <a:gd name="connsiteY6" fmla="*/ 0 h 165100"/>
              <a:gd name="connsiteX7" fmla="*/ 5020 w 164990"/>
              <a:gd name="connsiteY7" fmla="*/ 0 h 165100"/>
              <a:gd name="connsiteX8" fmla="*/ 1 w 164990"/>
              <a:gd name="connsiteY8" fmla="*/ 5239 h 165100"/>
              <a:gd name="connsiteX9" fmla="*/ 273 w 164990"/>
              <a:gd name="connsiteY9" fmla="*/ 6781 h 165100"/>
              <a:gd name="connsiteX10" fmla="*/ 50570 w 164990"/>
              <a:gd name="connsiteY10" fmla="*/ 158143 h 165100"/>
              <a:gd name="connsiteX11" fmla="*/ 57154 w 164990"/>
              <a:gd name="connsiteY11" fmla="*/ 161288 h 165100"/>
              <a:gd name="connsiteX12" fmla="*/ 60299 w 164990"/>
              <a:gd name="connsiteY12" fmla="*/ 158143 h 165100"/>
              <a:gd name="connsiteX13" fmla="*/ 79227 w 164990"/>
              <a:gd name="connsiteY13" fmla="*/ 105605 h 165100"/>
              <a:gd name="connsiteX14" fmla="*/ 138722 w 164990"/>
              <a:gd name="connsiteY14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990" h="165100">
                <a:moveTo>
                  <a:pt x="164990" y="138861"/>
                </a:moveTo>
                <a:lnTo>
                  <a:pt x="105436" y="79337"/>
                </a:lnTo>
                <a:lnTo>
                  <a:pt x="157915" y="60439"/>
                </a:lnTo>
                <a:cubicBezTo>
                  <a:pt x="160609" y="59513"/>
                  <a:pt x="162043" y="56577"/>
                  <a:pt x="161117" y="53883"/>
                </a:cubicBezTo>
                <a:cubicBezTo>
                  <a:pt x="160600" y="52378"/>
                  <a:pt x="159418" y="51197"/>
                  <a:pt x="157915" y="50680"/>
                </a:cubicBezTo>
                <a:lnTo>
                  <a:pt x="6700" y="265"/>
                </a:lnTo>
                <a:cubicBezTo>
                  <a:pt x="6158" y="87"/>
                  <a:pt x="5591" y="-3"/>
                  <a:pt x="5020" y="0"/>
                </a:cubicBezTo>
                <a:lnTo>
                  <a:pt x="5020" y="0"/>
                </a:lnTo>
                <a:cubicBezTo>
                  <a:pt x="2187" y="61"/>
                  <a:pt x="-60" y="2406"/>
                  <a:pt x="1" y="5239"/>
                </a:cubicBezTo>
                <a:cubicBezTo>
                  <a:pt x="12" y="5764"/>
                  <a:pt x="104" y="6284"/>
                  <a:pt x="273" y="6781"/>
                </a:cubicBezTo>
                <a:lnTo>
                  <a:pt x="50570" y="158143"/>
                </a:lnTo>
                <a:cubicBezTo>
                  <a:pt x="51519" y="160829"/>
                  <a:pt x="54467" y="162237"/>
                  <a:pt x="57154" y="161288"/>
                </a:cubicBezTo>
                <a:cubicBezTo>
                  <a:pt x="58624" y="160769"/>
                  <a:pt x="59780" y="159613"/>
                  <a:pt x="60299" y="158143"/>
                </a:cubicBezTo>
                <a:lnTo>
                  <a:pt x="79227" y="105605"/>
                </a:lnTo>
                <a:lnTo>
                  <a:pt x="138722" y="165100"/>
                </a:lnTo>
                <a:close/>
              </a:path>
            </a:pathLst>
          </a:custGeom>
          <a:solidFill>
            <a:schemeClr val="bg1"/>
          </a:solidFill>
          <a:ln w="287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F7055CFE-B4EA-468B-BA7D-FCE5D50DA211}"/>
              </a:ext>
            </a:extLst>
          </p:cNvPr>
          <p:cNvSpPr/>
          <p:nvPr/>
        </p:nvSpPr>
        <p:spPr>
          <a:xfrm>
            <a:off x="5196114" y="2032000"/>
            <a:ext cx="931388" cy="611678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39F251-7B2A-49A5-8958-37B014145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9" r="40733" b="9799"/>
          <a:stretch/>
        </p:blipFill>
        <p:spPr>
          <a:xfrm>
            <a:off x="340941" y="747448"/>
            <a:ext cx="4441516" cy="3106459"/>
          </a:xfrm>
          <a:prstGeom prst="rect">
            <a:avLst/>
          </a:prstGeom>
        </p:spPr>
      </p:pic>
      <p:pic>
        <p:nvPicPr>
          <p:cNvPr id="11" name="Elemento grafico 10" descr="Cursore">
            <a:extLst>
              <a:ext uri="{FF2B5EF4-FFF2-40B4-BE49-F238E27FC236}">
                <a16:creationId xmlns:a16="http://schemas.microsoft.com/office/drawing/2014/main" id="{19EB55CC-4A70-4783-A599-6ADB7303D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3797" y="1124808"/>
            <a:ext cx="180923" cy="1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Chiusura del report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978490-1F05-400C-90FD-BABA6D843F36}"/>
              </a:ext>
            </a:extLst>
          </p:cNvPr>
          <p:cNvSpPr txBox="1"/>
          <p:nvPr/>
        </p:nvSpPr>
        <p:spPr>
          <a:xfrm>
            <a:off x="5348515" y="2279362"/>
            <a:ext cx="329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Chiudendo il report, si torna alla sezione dei report.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F3EF23-BB45-450C-9A7D-2DBCA541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0" r="47752" b="10123"/>
          <a:stretch/>
        </p:blipFill>
        <p:spPr>
          <a:xfrm>
            <a:off x="212131" y="775606"/>
            <a:ext cx="4565436" cy="3592286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B16FFCEC-D7AA-489D-B86B-6626BE6F020B}"/>
              </a:ext>
            </a:extLst>
          </p:cNvPr>
          <p:cNvSpPr/>
          <p:nvPr/>
        </p:nvSpPr>
        <p:spPr>
          <a:xfrm>
            <a:off x="503381" y="786627"/>
            <a:ext cx="2024835" cy="418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Elemento grafico 10" descr="Cursore">
            <a:extLst>
              <a:ext uri="{FF2B5EF4-FFF2-40B4-BE49-F238E27FC236}">
                <a16:creationId xmlns:a16="http://schemas.microsoft.com/office/drawing/2014/main" id="{7934670C-B6FC-4A65-88AB-92F2E92D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4084" y="775606"/>
            <a:ext cx="267289" cy="2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Per </a:t>
            </a:r>
            <a:r>
              <a:rPr lang="en-GB" dirty="0" err="1"/>
              <a:t>eventuali</a:t>
            </a:r>
            <a:r>
              <a:rPr lang="en-GB" dirty="0"/>
              <a:t> </a:t>
            </a:r>
            <a:r>
              <a:rPr lang="en-GB" dirty="0" err="1"/>
              <a:t>richieste</a:t>
            </a:r>
            <a:r>
              <a:rPr lang="en-GB" dirty="0"/>
              <a:t> di </a:t>
            </a:r>
            <a:r>
              <a:rPr lang="en-GB" dirty="0" err="1"/>
              <a:t>assistenza</a:t>
            </a:r>
            <a:r>
              <a:rPr lang="en-GB" dirty="0"/>
              <a:t>: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277</Words>
  <Application>Microsoft Office PowerPoint</Application>
  <PresentationFormat>Presentazione su schermo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2_Struttura personalizzata</vt:lpstr>
      <vt:lpstr>Personalizza struttura</vt:lpstr>
      <vt:lpstr>1_Struttura personalizzata</vt:lpstr>
      <vt:lpstr>PADDI – Dispositivi Medici (DMRP)</vt:lpstr>
      <vt:lpstr>Parametri</vt:lpstr>
      <vt:lpstr>Strumenti</vt:lpstr>
      <vt:lpstr>«Drill down» e «Drill up»  1/2</vt:lpstr>
      <vt:lpstr>«Drill down» e «Drill up»  2/2</vt:lpstr>
      <vt:lpstr>Foglio di lavoro «Mensile»</vt:lpstr>
      <vt:lpstr>Esporta</vt:lpstr>
      <vt:lpstr>Chiusura del report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GUALA Maria Grazia 663</cp:lastModifiedBy>
  <cp:revision>73</cp:revision>
  <dcterms:created xsi:type="dcterms:W3CDTF">2020-10-12T15:09:08Z</dcterms:created>
  <dcterms:modified xsi:type="dcterms:W3CDTF">2024-01-09T16:35:48Z</dcterms:modified>
</cp:coreProperties>
</file>