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7"/>
  </p:notesMasterIdLst>
  <p:handoutMasterIdLst>
    <p:handoutMasterId r:id="rId18"/>
  </p:handoutMasterIdLst>
  <p:sldIdLst>
    <p:sldId id="417" r:id="rId7"/>
    <p:sldId id="425" r:id="rId8"/>
    <p:sldId id="423" r:id="rId9"/>
    <p:sldId id="429" r:id="rId10"/>
    <p:sldId id="431" r:id="rId11"/>
    <p:sldId id="432" r:id="rId12"/>
    <p:sldId id="435" r:id="rId13"/>
    <p:sldId id="433" r:id="rId14"/>
    <p:sldId id="436" r:id="rId15"/>
    <p:sldId id="415" r:id="rId16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25"/>
            <p14:sldId id="423"/>
            <p14:sldId id="429"/>
            <p14:sldId id="431"/>
            <p14:sldId id="432"/>
            <p14:sldId id="435"/>
            <p14:sldId id="433"/>
            <p14:sldId id="43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ILLO Antonino 2105" initials="PA2" lastIdx="1" clrIdx="0">
    <p:extLst>
      <p:ext uri="{19B8F6BF-5375-455C-9EA6-DF929625EA0E}">
        <p15:presenceInfo xmlns:p15="http://schemas.microsoft.com/office/powerpoint/2012/main" userId="S::antonino.papillo@csi.it::24562006-d3ae-47e9-a8e2-14ead94f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3F3F3"/>
    <a:srgbClr val="F2F2F2"/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149" d="100"/>
          <a:sy n="149" d="100"/>
        </p:scale>
        <p:origin x="786" y="114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11/01/2024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11/01/2024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sistenzasalute.csi.it/#/assistenza/PADDIS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hyperlink" Target="https://servizi.regione.piemonte.it/catalogo/piattaforma-per-lanalisi-dati-decisionali-integrati-della-sanita-padd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6" y="1258086"/>
            <a:ext cx="7119503" cy="1129513"/>
          </a:xfrm>
        </p:spPr>
        <p:txBody>
          <a:bodyPr/>
          <a:lstStyle/>
          <a:p>
            <a:r>
              <a:rPr lang="it-IT"/>
              <a:t>Richieste di Assistenza - PADDI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551" y="2823296"/>
            <a:ext cx="6672121" cy="668050"/>
          </a:xfrm>
        </p:spPr>
        <p:txBody>
          <a:bodyPr/>
          <a:lstStyle/>
          <a:p>
            <a:r>
              <a:rPr lang="en-GB" dirty="0" err="1"/>
              <a:t>Assistenza</a:t>
            </a:r>
            <a:r>
              <a:rPr lang="en-GB" dirty="0"/>
              <a:t>:</a:t>
            </a:r>
          </a:p>
          <a:p>
            <a:r>
              <a:rPr lang="en-GB" dirty="0">
                <a:hlinkClick r:id="rId2"/>
              </a:rPr>
              <a:t>https://assistenzasalute.csi.it/#/assistenza/PADDISAN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2C5C29-4DF5-B744-4944-C6E812CF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18" y="1150992"/>
            <a:ext cx="4955095" cy="2819933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Accesso al servizio di assistenza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BEEE8C-FC93-4A82-A755-10AA399E379B}"/>
              </a:ext>
            </a:extLst>
          </p:cNvPr>
          <p:cNvSpPr txBox="1"/>
          <p:nvPr/>
        </p:nvSpPr>
        <p:spPr>
          <a:xfrm>
            <a:off x="360363" y="4022620"/>
            <a:ext cx="828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E’ possibile accedere al servizio di assistenza specifico di PADDI, per richiedere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l’abilitazione o assistenza all’uso e/o segnalare eventuali problemi riscontrati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, tramite l’apposita Form raggiungile dalla pagina di presentazione di PADDI.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BAD356A-DBC8-435D-8FE3-4E9961001351}"/>
              </a:ext>
            </a:extLst>
          </p:cNvPr>
          <p:cNvGrpSpPr/>
          <p:nvPr/>
        </p:nvGrpSpPr>
        <p:grpSpPr>
          <a:xfrm>
            <a:off x="5676970" y="3237611"/>
            <a:ext cx="1541159" cy="588930"/>
            <a:chOff x="5124450" y="3029390"/>
            <a:chExt cx="1371600" cy="663575"/>
          </a:xfrm>
        </p:grpSpPr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5D433DB8-F9E6-45B0-A6AB-FA156CB95D9F}"/>
                </a:ext>
              </a:extLst>
            </p:cNvPr>
            <p:cNvSpPr/>
            <p:nvPr/>
          </p:nvSpPr>
          <p:spPr>
            <a:xfrm rot="10800000">
              <a:off x="5124450" y="3029390"/>
              <a:ext cx="1371600" cy="6635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D34B40C-8657-40E6-8A20-9D052890D0CB}"/>
                </a:ext>
              </a:extLst>
            </p:cNvPr>
            <p:cNvSpPr txBox="1"/>
            <p:nvPr/>
          </p:nvSpPr>
          <p:spPr>
            <a:xfrm>
              <a:off x="5391150" y="3257550"/>
              <a:ext cx="10096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Cliccare su </a:t>
              </a:r>
              <a:r>
                <a:rPr lang="it-IT" sz="800" b="1" dirty="0"/>
                <a:t>FORM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ABDFB1-C271-4BDC-9774-BC75317AB267}"/>
              </a:ext>
            </a:extLst>
          </p:cNvPr>
          <p:cNvSpPr txBox="1"/>
          <p:nvPr/>
        </p:nvSpPr>
        <p:spPr>
          <a:xfrm>
            <a:off x="512763" y="819420"/>
            <a:ext cx="828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Per accedere al servizio che fornisce assistenza per la Piattaforma PADDI collegarsi al link:</a:t>
            </a:r>
            <a:br>
              <a:rPr lang="it-IT" sz="1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400" dirty="0">
                <a:solidFill>
                  <a:schemeClr val="tx2">
                    <a:lumMod val="75000"/>
                  </a:schemeClr>
                </a:solidFill>
              </a:rPr>
            </a:b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8" y="0"/>
            <a:ext cx="8137382" cy="663575"/>
          </a:xfrm>
        </p:spPr>
        <p:txBody>
          <a:bodyPr/>
          <a:lstStyle/>
          <a:p>
            <a:r>
              <a:rPr lang="it-IT" sz="2400" dirty="0"/>
              <a:t>Richiesta</a:t>
            </a:r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978490-1F05-400C-90FD-BABA6D843F36}"/>
              </a:ext>
            </a:extLst>
          </p:cNvPr>
          <p:cNvSpPr txBox="1"/>
          <p:nvPr/>
        </p:nvSpPr>
        <p:spPr>
          <a:xfrm>
            <a:off x="254564" y="2128322"/>
            <a:ext cx="405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NON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è necessario procedere all’autenticazione per le richieste relative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Problemi di accesso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Assistenza generica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Supporto per problemi di utilizzo delle credenziali</a:t>
            </a:r>
          </a:p>
        </p:txBody>
      </p:sp>
      <p:pic>
        <p:nvPicPr>
          <p:cNvPr id="10" name="Elemento grafico 9" descr="Cursore">
            <a:extLst>
              <a:ext uri="{FF2B5EF4-FFF2-40B4-BE49-F238E27FC236}">
                <a16:creationId xmlns:a16="http://schemas.microsoft.com/office/drawing/2014/main" id="{513934DC-BB66-4D73-AB72-9227A22C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6" y="1617089"/>
            <a:ext cx="245635" cy="251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1DEB59-1BAA-4158-86B0-7D02C06FEBD4}"/>
              </a:ext>
            </a:extLst>
          </p:cNvPr>
          <p:cNvSpPr txBox="1"/>
          <p:nvPr/>
        </p:nvSpPr>
        <p:spPr>
          <a:xfrm>
            <a:off x="5424667" y="2186049"/>
            <a:ext cx="3649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E’ obbligatorio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autenticarsi per le seguenti tipologie di richiesta: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Richiesta nuove credenziali e abilitazione nuove funzionalità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Trattamento dati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0466D4C-1F9D-4E52-8FA1-1C7893F3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67" y="774586"/>
            <a:ext cx="3336455" cy="12823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E715927-F7A4-4987-B08F-63FE11C7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2" y="849271"/>
            <a:ext cx="3267613" cy="125589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E6561C3-7039-4AE8-9D52-76D812A1A307}"/>
              </a:ext>
            </a:extLst>
          </p:cNvPr>
          <p:cNvGrpSpPr/>
          <p:nvPr/>
        </p:nvGrpSpPr>
        <p:grpSpPr>
          <a:xfrm>
            <a:off x="2655811" y="898827"/>
            <a:ext cx="961141" cy="1022465"/>
            <a:chOff x="0" y="1553551"/>
            <a:chExt cx="961141" cy="1022465"/>
          </a:xfrm>
        </p:grpSpPr>
        <p:pic>
          <p:nvPicPr>
            <p:cNvPr id="5" name="Elemento grafico 4" descr="Profilo maschile">
              <a:extLst>
                <a:ext uri="{FF2B5EF4-FFF2-40B4-BE49-F238E27FC236}">
                  <a16:creationId xmlns:a16="http://schemas.microsoft.com/office/drawing/2014/main" id="{972DA1FE-9337-43B8-A400-D7955956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6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1553551"/>
              <a:ext cx="961141" cy="1022465"/>
            </a:xfrm>
            <a:prstGeom prst="rect">
              <a:avLst/>
            </a:prstGeom>
          </p:spPr>
        </p:pic>
        <p:sp>
          <p:nvSpPr>
            <p:cNvPr id="2" name="Segno di moltiplicazione 1">
              <a:extLst>
                <a:ext uri="{FF2B5EF4-FFF2-40B4-BE49-F238E27FC236}">
                  <a16:creationId xmlns:a16="http://schemas.microsoft.com/office/drawing/2014/main" id="{90FBCA15-6EC9-4010-86C1-D55902E8C98E}"/>
                </a:ext>
              </a:extLst>
            </p:cNvPr>
            <p:cNvSpPr/>
            <p:nvPr/>
          </p:nvSpPr>
          <p:spPr>
            <a:xfrm>
              <a:off x="84116" y="1711354"/>
              <a:ext cx="711538" cy="654717"/>
            </a:xfrm>
            <a:prstGeom prst="mathMultiply">
              <a:avLst>
                <a:gd name="adj1" fmla="val 6414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Elemento grafico 6" descr="Profilo maschile">
            <a:extLst>
              <a:ext uri="{FF2B5EF4-FFF2-40B4-BE49-F238E27FC236}">
                <a16:creationId xmlns:a16="http://schemas.microsoft.com/office/drawing/2014/main" id="{86D6DBCA-FBD0-4A2B-BA55-4788D20C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7397" y="820583"/>
            <a:ext cx="961141" cy="10224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78BA14-6048-44D6-9878-9BCB50B89E64}"/>
              </a:ext>
            </a:extLst>
          </p:cNvPr>
          <p:cNvSpPr txBox="1"/>
          <p:nvPr/>
        </p:nvSpPr>
        <p:spPr>
          <a:xfrm>
            <a:off x="3915955" y="4080531"/>
            <a:ext cx="1686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Autenticazione tramite credenziali o Certificato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46DD987-8BE0-43BB-B2E3-54555FF86431}"/>
              </a:ext>
            </a:extLst>
          </p:cNvPr>
          <p:cNvGrpSpPr/>
          <p:nvPr/>
        </p:nvGrpSpPr>
        <p:grpSpPr>
          <a:xfrm>
            <a:off x="5541470" y="3448594"/>
            <a:ext cx="2986046" cy="1485396"/>
            <a:chOff x="4312200" y="701662"/>
            <a:chExt cx="4235093" cy="223252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615DAFA-849E-4CE1-814C-D1730A71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2200" y="701662"/>
              <a:ext cx="4235093" cy="223252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50B4F6D-B3A4-4C7A-B291-B81DAAD0DA19}"/>
                </a:ext>
              </a:extLst>
            </p:cNvPr>
            <p:cNvSpPr txBox="1"/>
            <p:nvPr/>
          </p:nvSpPr>
          <p:spPr>
            <a:xfrm>
              <a:off x="4527949" y="1941057"/>
              <a:ext cx="884841" cy="114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it-IT" sz="600" dirty="0"/>
                <a:t>123xxxyy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0396416-C592-46A3-A254-75BA275AC01B}"/>
                </a:ext>
              </a:extLst>
            </p:cNvPr>
            <p:cNvSpPr txBox="1"/>
            <p:nvPr/>
          </p:nvSpPr>
          <p:spPr>
            <a:xfrm>
              <a:off x="4543379" y="1697141"/>
              <a:ext cx="884841" cy="114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it-IT" sz="600" dirty="0" err="1"/>
                <a:t>Abcdefg</a:t>
              </a:r>
              <a:endParaRPr lang="it-IT" sz="600" dirty="0"/>
            </a:p>
          </p:txBody>
        </p: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516C37CF-1B3A-4350-8E06-43C3FF77073A}"/>
              </a:ext>
            </a:extLst>
          </p:cNvPr>
          <p:cNvSpPr/>
          <p:nvPr/>
        </p:nvSpPr>
        <p:spPr>
          <a:xfrm>
            <a:off x="3855341" y="3535513"/>
            <a:ext cx="4905782" cy="147541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45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FORM (1 di 2)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4779904" y="3606641"/>
            <a:ext cx="4051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Procedere alla compilazione della maschera in ogni sua parte.</a:t>
            </a:r>
          </a:p>
          <a:p>
            <a:pPr algn="just"/>
            <a:r>
              <a:rPr lang="it-IT" sz="1200" dirty="0"/>
              <a:t>Tutti i campi sono </a:t>
            </a:r>
            <a:r>
              <a:rPr lang="it-IT" sz="1200" b="1" dirty="0"/>
              <a:t>OBBLIGATORI</a:t>
            </a:r>
            <a:r>
              <a:rPr lang="it-IT" sz="1200" dirty="0"/>
              <a:t>; è </a:t>
            </a:r>
            <a:r>
              <a:rPr lang="it-IT" sz="1200" b="1" dirty="0"/>
              <a:t>FACOLTATIVO </a:t>
            </a:r>
            <a:r>
              <a:rPr lang="it-IT" sz="1200" dirty="0"/>
              <a:t>il solo l’inserimento di un allegato (videata di errore, documento word, documento </a:t>
            </a:r>
            <a:r>
              <a:rPr lang="it-IT" sz="1200" dirty="0" err="1"/>
              <a:t>excel</a:t>
            </a:r>
            <a:r>
              <a:rPr lang="it-IT" sz="1200" dirty="0"/>
              <a:t>, file pdf) ad integrazione della richiesta.</a:t>
            </a:r>
          </a:p>
          <a:p>
            <a:pPr algn="just"/>
            <a:r>
              <a:rPr lang="it-IT" sz="1200" dirty="0"/>
              <a:t>Al termine della compilazione cliccare sul pulsante </a:t>
            </a:r>
            <a:r>
              <a:rPr lang="it-IT" sz="1200" b="1" dirty="0"/>
              <a:t>INVIA</a:t>
            </a:r>
            <a:r>
              <a:rPr lang="it-IT" sz="1200" dirty="0"/>
              <a:t>.</a:t>
            </a:r>
            <a:endParaRPr lang="it-IT" sz="1200" b="1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490048-76B8-4947-9487-F461FF90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44" y="723900"/>
            <a:ext cx="4138680" cy="2887980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EFCF236C-ED94-4533-9A35-BEEB5EE8FB22}"/>
              </a:ext>
            </a:extLst>
          </p:cNvPr>
          <p:cNvGrpSpPr/>
          <p:nvPr/>
        </p:nvGrpSpPr>
        <p:grpSpPr>
          <a:xfrm>
            <a:off x="449580" y="723900"/>
            <a:ext cx="4051678" cy="4107180"/>
            <a:chOff x="449580" y="723900"/>
            <a:chExt cx="4051678" cy="4107180"/>
          </a:xfrm>
        </p:grpSpPr>
        <p:pic>
          <p:nvPicPr>
            <p:cNvPr id="23" name="Immagine 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F08F39C8-E30B-4EF3-9B5E-76E0C549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" y="723900"/>
              <a:ext cx="4051678" cy="410718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5A75D6C1-EE55-469C-BAF8-701CA8EB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781" y="1371205"/>
              <a:ext cx="2271569" cy="22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79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FORM (2 di 2)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5219700" y="2846326"/>
            <a:ext cx="3703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La </a:t>
            </a:r>
            <a:r>
              <a:rPr lang="it-IT" sz="1400" b="1" dirty="0"/>
              <a:t>Descrizione della richiesta </a:t>
            </a:r>
            <a:r>
              <a:rPr lang="it-IT" sz="1400" dirty="0"/>
              <a:t>è un testo libero. In questo spazio è possibile specificare la cartella di PADDI ed eventuale/eventuali report oggetto di richiesta nonché il problema riscontrato.</a:t>
            </a:r>
            <a:endParaRPr lang="it-IT" sz="1400" b="1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769D119-0429-46CB-9D4D-47C5B33D1D0B}"/>
              </a:ext>
            </a:extLst>
          </p:cNvPr>
          <p:cNvGrpSpPr/>
          <p:nvPr/>
        </p:nvGrpSpPr>
        <p:grpSpPr>
          <a:xfrm>
            <a:off x="433320" y="815340"/>
            <a:ext cx="5997960" cy="3276600"/>
            <a:chOff x="433320" y="815340"/>
            <a:chExt cx="5997960" cy="3276600"/>
          </a:xfrm>
        </p:grpSpPr>
        <p:pic>
          <p:nvPicPr>
            <p:cNvPr id="7" name="Immagine 6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2F490048-76B8-4947-9487-F461FF90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20" y="815340"/>
              <a:ext cx="4695600" cy="3276600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711C369E-962C-4FDB-805A-F58B02F35DE4}"/>
                </a:ext>
              </a:extLst>
            </p:cNvPr>
            <p:cNvGrpSpPr/>
            <p:nvPr/>
          </p:nvGrpSpPr>
          <p:grpSpPr>
            <a:xfrm>
              <a:off x="4344122" y="1792849"/>
              <a:ext cx="2087158" cy="940402"/>
              <a:chOff x="5799542" y="2642598"/>
              <a:chExt cx="2087158" cy="940402"/>
            </a:xfrm>
          </p:grpSpPr>
          <p:sp>
            <p:nvSpPr>
              <p:cNvPr id="8" name="Freccia a destra 7">
                <a:extLst>
                  <a:ext uri="{FF2B5EF4-FFF2-40B4-BE49-F238E27FC236}">
                    <a16:creationId xmlns:a16="http://schemas.microsoft.com/office/drawing/2014/main" id="{044FEE71-033D-47A2-82D3-BE2474C28759}"/>
                  </a:ext>
                </a:extLst>
              </p:cNvPr>
              <p:cNvSpPr/>
              <p:nvPr/>
            </p:nvSpPr>
            <p:spPr>
              <a:xfrm rot="10800000">
                <a:off x="5799542" y="2642598"/>
                <a:ext cx="2087158" cy="94040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820916-6BDC-4878-B052-2E92F6F253AC}"/>
                  </a:ext>
                </a:extLst>
              </p:cNvPr>
              <p:cNvSpPr txBox="1"/>
              <p:nvPr/>
            </p:nvSpPr>
            <p:spPr>
              <a:xfrm>
                <a:off x="6294746" y="2903279"/>
                <a:ext cx="15354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/>
                  <a:t>Indicare Cartella, Report e Problema riscontrato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6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51E72A9-B736-42CF-9123-761F55DF1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7" t="54701" r="49231" b="5393"/>
          <a:stretch/>
        </p:blipFill>
        <p:spPr>
          <a:xfrm>
            <a:off x="4021410" y="3490389"/>
            <a:ext cx="2353142" cy="13988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6A8B537-97AC-439E-8442-FB41EEC6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8" t="32491" r="46363" b="26651"/>
          <a:stretch/>
        </p:blipFill>
        <p:spPr>
          <a:xfrm>
            <a:off x="5856562" y="2536638"/>
            <a:ext cx="2784057" cy="1545556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Come richiedere l’abilitazione a PADDI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BCC2D1-C7BE-4E9A-BC96-A06E51F26B3C}"/>
              </a:ext>
            </a:extLst>
          </p:cNvPr>
          <p:cNvSpPr txBox="1"/>
          <p:nvPr/>
        </p:nvSpPr>
        <p:spPr>
          <a:xfrm>
            <a:off x="423804" y="5486170"/>
            <a:ext cx="7869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dirty="0"/>
              <a:t>N.B.:	</a:t>
            </a:r>
            <a:r>
              <a:rPr lang="it-IT" sz="1200" dirty="0"/>
              <a:t>Si ricorda che </a:t>
            </a:r>
            <a:r>
              <a:rPr lang="it-IT" sz="1200" b="1" dirty="0"/>
              <a:t>NON</a:t>
            </a:r>
            <a:r>
              <a:rPr lang="it-IT" sz="1200" dirty="0"/>
              <a:t> è consentito l’utilizzo di caselle di posta di gruppo. L’email indicata deve corrispondere alla casella di posta personale (Aziendale).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503381" y="1436844"/>
            <a:ext cx="3399697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06400" indent="-49213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814388" indent="-984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223963" indent="-1492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630363" indent="-2000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it-IT" sz="1400" dirty="0"/>
              <a:t>Per richiedere l’abilitazione a PADDI è necessario compilare, </a:t>
            </a:r>
            <a:r>
              <a:rPr lang="it-IT" sz="1400" b="1" dirty="0"/>
              <a:t>in ogni sua parte</a:t>
            </a:r>
            <a:r>
              <a:rPr lang="it-IT" sz="1400" dirty="0"/>
              <a:t>, il modulo disponibile al seguente link: </a:t>
            </a:r>
            <a:r>
              <a:rPr lang="it-IT" sz="1050" dirty="0">
                <a:hlinkClick r:id="rId4"/>
              </a:rPr>
              <a:t>https://servizi.regione.piemonte.it/catalogo/piattaforma-per-lanalisi-dati-decisionali-integrati-della-sanita-paddi</a:t>
            </a:r>
            <a:endParaRPr lang="it-IT" sz="1050" dirty="0"/>
          </a:p>
          <a:p>
            <a:endParaRPr lang="it-IT" sz="1050" dirty="0"/>
          </a:p>
          <a:p>
            <a:r>
              <a:rPr lang="it-IT" sz="1400" dirty="0"/>
              <a:t>Risulta pubblicato un modulo per ciascuna tematica rappresentata su PADDI </a:t>
            </a:r>
            <a:br>
              <a:rPr lang="it-IT" sz="1400" dirty="0"/>
            </a:br>
            <a:endParaRPr lang="it-IT" sz="14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D969F60-9C47-47FD-88D8-69A113D96AF4}"/>
              </a:ext>
            </a:extLst>
          </p:cNvPr>
          <p:cNvGrpSpPr/>
          <p:nvPr/>
        </p:nvGrpSpPr>
        <p:grpSpPr>
          <a:xfrm>
            <a:off x="4021410" y="737448"/>
            <a:ext cx="2759766" cy="1756726"/>
            <a:chOff x="756026" y="798620"/>
            <a:chExt cx="3194581" cy="1953632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44BAEF1-7723-4C9B-BD35-3DDB5A7C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026" y="798620"/>
              <a:ext cx="3194581" cy="1938696"/>
            </a:xfrm>
            <a:prstGeom prst="rect">
              <a:avLst/>
            </a:prstGeom>
          </p:spPr>
        </p:pic>
        <p:pic>
          <p:nvPicPr>
            <p:cNvPr id="11" name="Elemento grafico 10" descr="Profilo maschile">
              <a:extLst>
                <a:ext uri="{FF2B5EF4-FFF2-40B4-BE49-F238E27FC236}">
                  <a16:creationId xmlns:a16="http://schemas.microsoft.com/office/drawing/2014/main" id="{239E1C3F-80B8-44F9-870C-D97069D35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6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45241" y="1750766"/>
              <a:ext cx="1001486" cy="1001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9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E-mail utente</a:t>
            </a:r>
            <a:endParaRPr lang="en-US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80E9CB-47B3-4B5C-80AC-F9CE81A78983}"/>
              </a:ext>
            </a:extLst>
          </p:cNvPr>
          <p:cNvSpPr txBox="1"/>
          <p:nvPr/>
        </p:nvSpPr>
        <p:spPr>
          <a:xfrm>
            <a:off x="773433" y="1516897"/>
            <a:ext cx="3798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Se</a:t>
            </a:r>
            <a:r>
              <a:rPr lang="it-IT" b="1" dirty="0"/>
              <a:t> </a:t>
            </a:r>
            <a:r>
              <a:rPr lang="it-IT" b="1" u="sng" dirty="0"/>
              <a:t>NON</a:t>
            </a:r>
            <a:r>
              <a:rPr lang="it-IT" b="1" dirty="0"/>
              <a:t> </a:t>
            </a:r>
            <a:r>
              <a:rPr lang="it-IT" dirty="0"/>
              <a:t>si è ancora in possesso di un’utenza per l’accesso a </a:t>
            </a:r>
            <a:r>
              <a:rPr lang="it-IT" b="1" dirty="0"/>
              <a:t>Sistema Piemonte</a:t>
            </a:r>
            <a:r>
              <a:rPr lang="it-IT" dirty="0"/>
              <a:t>: </a:t>
            </a:r>
            <a:r>
              <a:rPr lang="it-IT" i="1" dirty="0"/>
              <a:t>login</a:t>
            </a:r>
            <a:r>
              <a:rPr lang="it-IT" dirty="0"/>
              <a:t> e </a:t>
            </a:r>
            <a:r>
              <a:rPr lang="it-IT" i="1" dirty="0"/>
              <a:t>password</a:t>
            </a:r>
            <a:r>
              <a:rPr lang="it-IT" dirty="0"/>
              <a:t> verranno inviate all’indirizzo e-mail indicato nel modulo di richiesta.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 ricorda che </a:t>
            </a:r>
            <a:r>
              <a:rPr lang="it-IT" b="1" dirty="0"/>
              <a:t>NON</a:t>
            </a:r>
            <a:r>
              <a:rPr lang="it-IT" dirty="0"/>
              <a:t> è consentito l’utilizzo di caselle di posta di gruppo. L’email indicata deve corrispondere alla casella di posta personale (Aziendale).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159F8B2-C3F2-42C6-9432-0E1FE6C53F52}"/>
              </a:ext>
            </a:extLst>
          </p:cNvPr>
          <p:cNvGrpSpPr/>
          <p:nvPr/>
        </p:nvGrpSpPr>
        <p:grpSpPr>
          <a:xfrm>
            <a:off x="5396988" y="1792696"/>
            <a:ext cx="2759766" cy="1756726"/>
            <a:chOff x="756026" y="798620"/>
            <a:chExt cx="3194581" cy="195363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059BEF3-B3D5-4741-BBC5-0153D454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026" y="798620"/>
              <a:ext cx="3194581" cy="1938696"/>
            </a:xfrm>
            <a:prstGeom prst="rect">
              <a:avLst/>
            </a:prstGeom>
          </p:spPr>
        </p:pic>
        <p:pic>
          <p:nvPicPr>
            <p:cNvPr id="9" name="Elemento grafico 8" descr="Profilo maschile">
              <a:extLst>
                <a:ext uri="{FF2B5EF4-FFF2-40B4-BE49-F238E27FC236}">
                  <a16:creationId xmlns:a16="http://schemas.microsoft.com/office/drawing/2014/main" id="{9BF89102-BD56-4053-A64B-D01AF18A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5241" y="1750766"/>
              <a:ext cx="1001486" cy="1001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69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3F58C09-DBFC-48B0-B35B-8790D826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t="22377" r="35385" b="12976"/>
          <a:stretch/>
        </p:blipFill>
        <p:spPr>
          <a:xfrm>
            <a:off x="5869344" y="2336356"/>
            <a:ext cx="2905702" cy="1707306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Richieste inerenti ai report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155239" y="1382054"/>
            <a:ext cx="49091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Per richiedere assistenza sui report è opportuno indicare, nella sezione di dettaglio (</a:t>
            </a:r>
            <a:r>
              <a:rPr lang="it-IT" sz="1400" b="1" dirty="0"/>
              <a:t>Descrizione della richiesta</a:t>
            </a:r>
            <a:r>
              <a:rPr lang="it-IT" sz="1400" dirty="0"/>
              <a:t>), le seguenti informazioni:</a:t>
            </a:r>
            <a:br>
              <a:rPr lang="it-IT" sz="1400" dirty="0"/>
            </a:br>
            <a:endParaRPr lang="it-IT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Nome della cartella PADDI</a:t>
            </a:r>
            <a:endParaRPr lang="it-IT" dirty="0">
              <a:solidFill>
                <a:srgbClr val="242424"/>
              </a:solidFill>
              <a:latin typeface="-apple-syste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42424"/>
                </a:solidFill>
                <a:latin typeface="-apple-system"/>
              </a:rPr>
              <a:t>Nome del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Esigenza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Aggiunta informazioni: dettaglio delle informazioni aggiuntive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Correzione anomalia: dettaglio dell’anomalia riscontrata sul dato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Estrazione puntuale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413065-6F67-45E4-ABA9-9D4CC93BB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t="22377" r="35385" b="12976"/>
          <a:stretch/>
        </p:blipFill>
        <p:spPr>
          <a:xfrm>
            <a:off x="5371300" y="1382054"/>
            <a:ext cx="2905702" cy="17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Allegare file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C1623-D1F9-4CF7-9927-7C72461F1A62}"/>
              </a:ext>
            </a:extLst>
          </p:cNvPr>
          <p:cNvSpPr txBox="1"/>
          <p:nvPr/>
        </p:nvSpPr>
        <p:spPr>
          <a:xfrm>
            <a:off x="503381" y="1276022"/>
            <a:ext cx="3808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Qualora si rendesse utile/necessario allegare un file alla richiesta di assistenza, sarà sufficiente cliccare sul pulsante </a:t>
            </a:r>
            <a:r>
              <a:rPr lang="it-IT" b="1" dirty="0"/>
              <a:t>+</a:t>
            </a:r>
            <a:r>
              <a:rPr lang="it-IT" dirty="0"/>
              <a:t> nella sezione allegato. </a:t>
            </a:r>
          </a:p>
          <a:p>
            <a:pPr algn="just"/>
            <a:r>
              <a:rPr lang="it-IT" dirty="0"/>
              <a:t>Si aprirà la finestra di </a:t>
            </a:r>
            <a:r>
              <a:rPr lang="it-IT" b="1" dirty="0"/>
              <a:t>Caricamento file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Selezionare il file da allegare e confermare con il pulsante </a:t>
            </a:r>
            <a:r>
              <a:rPr lang="it-IT" b="1" dirty="0"/>
              <a:t>Apri</a:t>
            </a:r>
            <a:r>
              <a:rPr lang="it-IT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38F034-CD06-47FA-9E95-BA81A984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0" y="3896115"/>
            <a:ext cx="4570802" cy="949568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11FB96AB-5FEE-4C26-9A3E-DD0712383CDD}"/>
              </a:ext>
            </a:extLst>
          </p:cNvPr>
          <p:cNvGrpSpPr/>
          <p:nvPr/>
        </p:nvGrpSpPr>
        <p:grpSpPr>
          <a:xfrm>
            <a:off x="4941157" y="1106253"/>
            <a:ext cx="3582058" cy="509404"/>
            <a:chOff x="4941157" y="1457894"/>
            <a:chExt cx="3582058" cy="50940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09665C7-E7DA-40C9-A3C7-459285B9E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80138" r="1208" b="1441"/>
            <a:stretch/>
          </p:blipFill>
          <p:spPr>
            <a:xfrm>
              <a:off x="4941157" y="1457894"/>
              <a:ext cx="3582058" cy="492850"/>
            </a:xfrm>
            <a:prstGeom prst="rect">
              <a:avLst/>
            </a:prstGeom>
          </p:spPr>
        </p:pic>
        <p:sp>
          <p:nvSpPr>
            <p:cNvPr id="12" name="Freccia a sinistra 11">
              <a:extLst>
                <a:ext uri="{FF2B5EF4-FFF2-40B4-BE49-F238E27FC236}">
                  <a16:creationId xmlns:a16="http://schemas.microsoft.com/office/drawing/2014/main" id="{703143A9-71EA-4564-9F1C-8448AAD8FC98}"/>
                </a:ext>
              </a:extLst>
            </p:cNvPr>
            <p:cNvSpPr/>
            <p:nvPr/>
          </p:nvSpPr>
          <p:spPr>
            <a:xfrm flipH="1">
              <a:off x="7170897" y="1457894"/>
              <a:ext cx="902903" cy="509404"/>
            </a:xfrm>
            <a:prstGeom prst="leftArrow">
              <a:avLst>
                <a:gd name="adj1" fmla="val 527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/>
                <a:t>Pulsante per allegare file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E6C0B8BA-A0DE-4BF9-B19D-27F0B876E73B}"/>
              </a:ext>
            </a:extLst>
          </p:cNvPr>
          <p:cNvGrpSpPr/>
          <p:nvPr/>
        </p:nvGrpSpPr>
        <p:grpSpPr>
          <a:xfrm>
            <a:off x="4941157" y="1730662"/>
            <a:ext cx="3625864" cy="2132121"/>
            <a:chOff x="4941157" y="1730662"/>
            <a:chExt cx="3625864" cy="2132121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BB0BC89-D488-4415-8863-2EFBAD2FA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307"/>
            <a:stretch/>
          </p:blipFill>
          <p:spPr>
            <a:xfrm>
              <a:off x="4941157" y="1730662"/>
              <a:ext cx="3625864" cy="2132121"/>
            </a:xfrm>
            <a:prstGeom prst="rect">
              <a:avLst/>
            </a:prstGeom>
          </p:spPr>
        </p:pic>
        <p:sp>
          <p:nvSpPr>
            <p:cNvPr id="19" name="Freccia a sinistra 18">
              <a:extLst>
                <a:ext uri="{FF2B5EF4-FFF2-40B4-BE49-F238E27FC236}">
                  <a16:creationId xmlns:a16="http://schemas.microsoft.com/office/drawing/2014/main" id="{A31A5753-9980-4EE4-BEFC-C03D8DCD51B8}"/>
                </a:ext>
              </a:extLst>
            </p:cNvPr>
            <p:cNvSpPr/>
            <p:nvPr/>
          </p:nvSpPr>
          <p:spPr>
            <a:xfrm flipH="1">
              <a:off x="5419370" y="2534873"/>
              <a:ext cx="1121018" cy="613299"/>
            </a:xfrm>
            <a:prstGeom prst="leftArrow">
              <a:avLst>
                <a:gd name="adj1" fmla="val 527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/>
                <a:t>Selezionare file da allegare</a:t>
              </a:r>
              <a:endParaRPr lang="it-IT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291482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481</Words>
  <Application>Microsoft Office PowerPoint</Application>
  <PresentationFormat>Presentazione su schermo (16:9)</PresentationFormat>
  <Paragraphs>50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2_Struttura personalizzata</vt:lpstr>
      <vt:lpstr>Personalizza struttura</vt:lpstr>
      <vt:lpstr>1_Struttura personalizzata</vt:lpstr>
      <vt:lpstr>Richieste di Assistenza - PADDI</vt:lpstr>
      <vt:lpstr>Accesso al servizio di assistenza</vt:lpstr>
      <vt:lpstr>Richiesta</vt:lpstr>
      <vt:lpstr>FORM (1 di 2)</vt:lpstr>
      <vt:lpstr>FORM (2 di 2)</vt:lpstr>
      <vt:lpstr>Come richiedere l’abilitazione a PADDI</vt:lpstr>
      <vt:lpstr>E-mail utente</vt:lpstr>
      <vt:lpstr>Richieste inerenti ai report</vt:lpstr>
      <vt:lpstr>Allegare file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GENTILE Monica 1188</cp:lastModifiedBy>
  <cp:revision>116</cp:revision>
  <dcterms:created xsi:type="dcterms:W3CDTF">2020-10-12T15:09:08Z</dcterms:created>
  <dcterms:modified xsi:type="dcterms:W3CDTF">2024-01-11T08:02:31Z</dcterms:modified>
</cp:coreProperties>
</file>