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413" r:id="rId3"/>
    <p:sldId id="406" r:id="rId4"/>
    <p:sldId id="427" r:id="rId5"/>
    <p:sldId id="425" r:id="rId6"/>
    <p:sldId id="429" r:id="rId7"/>
    <p:sldId id="428" r:id="rId8"/>
    <p:sldId id="430" r:id="rId9"/>
    <p:sldId id="432" r:id="rId10"/>
    <p:sldId id="440" r:id="rId11"/>
    <p:sldId id="424" r:id="rId12"/>
    <p:sldId id="441" r:id="rId13"/>
    <p:sldId id="431" r:id="rId14"/>
    <p:sldId id="436" r:id="rId15"/>
    <p:sldId id="438" r:id="rId16"/>
    <p:sldId id="442" r:id="rId17"/>
    <p:sldId id="439" r:id="rId18"/>
    <p:sldId id="443" r:id="rId19"/>
    <p:sldId id="475" r:id="rId20"/>
    <p:sldId id="445" r:id="rId21"/>
    <p:sldId id="453" r:id="rId22"/>
    <p:sldId id="446" r:id="rId23"/>
    <p:sldId id="447" r:id="rId24"/>
    <p:sldId id="449" r:id="rId25"/>
    <p:sldId id="451" r:id="rId26"/>
    <p:sldId id="471" r:id="rId27"/>
    <p:sldId id="454" r:id="rId28"/>
    <p:sldId id="456" r:id="rId29"/>
    <p:sldId id="473" r:id="rId30"/>
    <p:sldId id="474" r:id="rId31"/>
    <p:sldId id="467" r:id="rId32"/>
    <p:sldId id="472" r:id="rId33"/>
    <p:sldId id="461" r:id="rId34"/>
    <p:sldId id="464" r:id="rId35"/>
    <p:sldId id="465" r:id="rId36"/>
    <p:sldId id="466" r:id="rId37"/>
    <p:sldId id="463" r:id="rId38"/>
    <p:sldId id="470" r:id="rId39"/>
    <p:sldId id="265" r:id="rId40"/>
  </p:sldIdLst>
  <p:sldSz cx="10688638" cy="7562850"/>
  <p:notesSz cx="6797675" cy="9926638"/>
  <p:defaultTextStyle>
    <a:defPPr>
      <a:defRPr lang="it-IT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1"/>
    <a:srgbClr val="005294"/>
    <a:srgbClr val="CC0000"/>
    <a:srgbClr val="005FA0"/>
    <a:srgbClr val="FCEC16"/>
    <a:srgbClr val="339933"/>
    <a:srgbClr val="FF3300"/>
    <a:srgbClr val="162A52"/>
    <a:srgbClr val="0D2756"/>
    <a:srgbClr val="0C2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72" autoAdjust="0"/>
    <p:restoredTop sz="95519" autoAdjust="0"/>
  </p:normalViewPr>
  <p:slideViewPr>
    <p:cSldViewPr snapToGrid="0" snapToObjects="1">
      <p:cViewPr varScale="1">
        <p:scale>
          <a:sx n="93" d="100"/>
          <a:sy n="93" d="100"/>
        </p:scale>
        <p:origin x="84" y="420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9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F955C-EFD2-49CB-8429-28CCB9C7E383}" type="datetimeFigureOut">
              <a:rPr lang="it-IT" smtClean="0"/>
              <a:t>05/11/2019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257FB-E33D-46EC-952E-8681214CA7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1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9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11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30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di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 hasCustomPrompt="1"/>
          </p:nvPr>
        </p:nvSpPr>
        <p:spPr>
          <a:xfrm>
            <a:off x="1830487" y="3102741"/>
            <a:ext cx="7027664" cy="1357367"/>
          </a:xfrm>
          <a:prstGeom prst="rect">
            <a:avLst/>
          </a:prstGeom>
          <a:solidFill>
            <a:srgbClr val="003866">
              <a:alpha val="90000"/>
            </a:srgbClr>
          </a:solidFill>
          <a:ln w="57150" cap="rnd" cmpd="sng">
            <a:solidFill>
              <a:schemeClr val="bg1"/>
            </a:solidFill>
            <a:round/>
          </a:ln>
        </p:spPr>
        <p:txBody>
          <a:bodyPr wrap="square" lIns="180000" tIns="374400" rIns="180000" bIns="421200" rtlCol="0" anchor="ctr" anchorCtr="1">
            <a:spAutoFit/>
          </a:bodyPr>
          <a:lstStyle>
            <a:lvl1pPr>
              <a:defRPr lang="it-IT" sz="3600" b="1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it-IT" dirty="0"/>
              <a:t>Titolo di sezione</a:t>
            </a:r>
          </a:p>
        </p:txBody>
      </p:sp>
    </p:spTree>
    <p:extLst>
      <p:ext uri="{BB962C8B-B14F-4D97-AF65-F5344CB8AC3E}">
        <p14:creationId xmlns:p14="http://schemas.microsoft.com/office/powerpoint/2010/main" val="110465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EXPAND_slides_head_0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828766"/>
          </a:xfrm>
          <a:prstGeom prst="rect">
            <a:avLst/>
          </a:prstGeom>
        </p:spPr>
      </p:pic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C5A66BBD-3A57-4738-874E-6CE63C934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9110" y="39415"/>
            <a:ext cx="601218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altLang="it-IT" b="1" kern="0" dirty="0">
                <a:solidFill>
                  <a:srgbClr val="0070C0"/>
                </a:solidFill>
              </a:rPr>
              <a:t>Differenze BOXI - BI4</a:t>
            </a:r>
            <a:endParaRPr lang="it-IT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29DAB13-956B-46C9-BB0D-697824983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8563" y="7010400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EE439-5EDC-484F-BCCF-5522258719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34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203972" y="1151302"/>
            <a:ext cx="7281349" cy="63241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400">
              <a:lnSpc>
                <a:spcPct val="80000"/>
              </a:lnSpc>
              <a:defRPr/>
            </a:pPr>
            <a:r>
              <a:rPr lang="it-IT" altLang="it-IT" sz="4400" i="1" dirty="0">
                <a:solidFill>
                  <a:schemeClr val="bg1"/>
                </a:solidFill>
              </a:rPr>
              <a:t> </a:t>
            </a:r>
          </a:p>
          <a:p>
            <a:pPr lvl="0" algn="ctr" defTabSz="914400">
              <a:lnSpc>
                <a:spcPct val="80000"/>
              </a:lnSpc>
              <a:defRPr/>
            </a:pPr>
            <a:r>
              <a:rPr lang="it-IT" altLang="it-IT" sz="4400" i="1" dirty="0">
                <a:solidFill>
                  <a:schemeClr val="bg1"/>
                </a:solidFill>
              </a:rPr>
              <a:t>Osservatorio della cooperazione</a:t>
            </a:r>
          </a:p>
          <a:p>
            <a:pPr lvl="0" algn="ctr" defTabSz="914400">
              <a:lnSpc>
                <a:spcPct val="80000"/>
              </a:lnSpc>
              <a:defRPr/>
            </a:pPr>
            <a:r>
              <a:rPr lang="it-IT" altLang="it-IT" sz="4400" i="1" dirty="0">
                <a:solidFill>
                  <a:schemeClr val="bg1"/>
                </a:solidFill>
              </a:rPr>
              <a:t>- Query e Reporting</a:t>
            </a:r>
          </a:p>
          <a:p>
            <a:pPr lvl="0" algn="ctr" defTabSz="914400">
              <a:lnSpc>
                <a:spcPct val="80000"/>
              </a:lnSpc>
              <a:defRPr/>
            </a:pPr>
            <a:br>
              <a:rPr lang="it-IT" altLang="it-IT" sz="4400" dirty="0"/>
            </a:br>
            <a:endParaRPr lang="it-IT" altLang="it-IT" sz="4400" dirty="0"/>
          </a:p>
          <a:p>
            <a:pPr algn="ctr">
              <a:buSzPct val="6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4400" dirty="0">
                <a:solidFill>
                  <a:schemeClr val="bg1"/>
                </a:solidFill>
              </a:rPr>
              <a:t>Differenze tra BOXI e BI4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200" b="1" kern="0" dirty="0">
              <a:solidFill>
                <a:sysClr val="window" lastClr="FFFFFF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200" b="1" kern="0" dirty="0">
              <a:solidFill>
                <a:sysClr val="window" lastClr="FFFFFF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200" b="1" kern="0" dirty="0">
              <a:solidFill>
                <a:sysClr val="window" lastClr="FFFFFF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200" b="1" kern="0" dirty="0">
              <a:solidFill>
                <a:sysClr val="window" lastClr="FFFFFF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i="1" kern="0" dirty="0">
                <a:solidFill>
                  <a:sysClr val="window" lastClr="FFFFFF"/>
                </a:solidFill>
              </a:rPr>
              <a:t>       Novembre  2019</a:t>
            </a:r>
            <a:endParaRPr kumimoji="0" lang="it-IT" sz="2800" b="1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8962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04E56DA4-97C4-4375-A8DE-1EFED175A4DA}"/>
              </a:ext>
            </a:extLst>
          </p:cNvPr>
          <p:cNvSpPr txBox="1">
            <a:spLocks noChangeArrowheads="1"/>
          </p:cNvSpPr>
          <p:nvPr/>
        </p:nvSpPr>
        <p:spPr>
          <a:xfrm>
            <a:off x="762632" y="968376"/>
            <a:ext cx="8921751" cy="994728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5829">
              <a:defRPr/>
            </a:pPr>
            <a:r>
              <a:rPr lang="it-IT" altLang="it-IT" sz="3600" kern="0" dirty="0">
                <a:solidFill>
                  <a:srgbClr val="0070C0"/>
                </a:solidFill>
                <a:ea typeface="+mn-ea"/>
                <a:cs typeface="+mn-cs"/>
              </a:rPr>
              <a:t>Documenti pubblici – BOXI (</a:t>
            </a:r>
            <a:r>
              <a:rPr lang="it-IT" altLang="it-IT" sz="3600" kern="0" dirty="0" err="1">
                <a:solidFill>
                  <a:srgbClr val="0070C0"/>
                </a:solidFill>
                <a:ea typeface="+mn-ea"/>
                <a:cs typeface="+mn-cs"/>
              </a:rPr>
              <a:t>Old</a:t>
            </a:r>
            <a:r>
              <a:rPr lang="it-IT" altLang="it-IT" sz="3600" kern="0" dirty="0">
                <a:solidFill>
                  <a:srgbClr val="0070C0"/>
                </a:solidFill>
                <a:ea typeface="+mn-ea"/>
                <a:cs typeface="+mn-cs"/>
              </a:rPr>
              <a:t>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2E45DCC-3F9B-453D-860A-6343EDD1CFFC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C1A3CAE-DB33-47F3-A536-13B73F5636B6}"/>
              </a:ext>
            </a:extLst>
          </p:cNvPr>
          <p:cNvSpPr/>
          <p:nvPr/>
        </p:nvSpPr>
        <p:spPr>
          <a:xfrm>
            <a:off x="762632" y="1963103"/>
            <a:ext cx="89217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5596"/>
              </a:buClr>
              <a:buSzPct val="100000"/>
              <a:defRPr/>
            </a:pPr>
            <a:r>
              <a:rPr lang="it-IT" sz="2400" kern="0" dirty="0">
                <a:solidFill>
                  <a:srgbClr val="000000"/>
                </a:solidFill>
                <a:cs typeface="Times New Roman" pitchFamily="18" charset="0"/>
              </a:rPr>
              <a:t>È possibile accedere ai documenti pubblici:</a:t>
            </a:r>
          </a:p>
          <a:p>
            <a:pPr algn="just">
              <a:buClr>
                <a:srgbClr val="005596"/>
              </a:buClr>
              <a:buSzPct val="100000"/>
              <a:defRPr/>
            </a:pPr>
            <a:endParaRPr lang="it-IT" sz="2400" kern="0" dirty="0">
              <a:solidFill>
                <a:srgbClr val="000000"/>
              </a:solidFill>
              <a:cs typeface="Times New Roman" pitchFamily="18" charset="0"/>
            </a:endParaRPr>
          </a:p>
          <a:p>
            <a:pPr marL="1084950" lvl="1" indent="-342000" algn="just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400" kern="0" dirty="0">
                <a:solidFill>
                  <a:srgbClr val="000000"/>
                </a:solidFill>
                <a:cs typeface="Times New Roman" pitchFamily="18" charset="0"/>
              </a:rPr>
              <a:t>Cliccando su «Elenco Documenti»;</a:t>
            </a:r>
          </a:p>
          <a:p>
            <a:pPr marL="1084950" lvl="1" indent="-342000" algn="just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400" kern="0" dirty="0">
                <a:solidFill>
                  <a:srgbClr val="000000"/>
                </a:solidFill>
                <a:cs typeface="Times New Roman" pitchFamily="18" charset="0"/>
              </a:rPr>
              <a:t>Navigando all’interno della cartella «Cartelle pubbliche»</a:t>
            </a:r>
          </a:p>
          <a:p>
            <a:pPr marL="1084950" lvl="1" indent="-342000" algn="just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endParaRPr lang="it-IT" sz="2400" kern="0" dirty="0">
              <a:solidFill>
                <a:srgbClr val="000000"/>
              </a:solidFill>
              <a:cs typeface="Times New Roman" pitchFamily="18" charset="0"/>
            </a:endParaRPr>
          </a:p>
          <a:p>
            <a:pPr marL="1084950" lvl="1" indent="-342000" algn="just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endParaRPr lang="it-IT" sz="2400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3B1AD4-90BE-4071-85A4-8DBE01AD1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32" y="3673385"/>
            <a:ext cx="7677150" cy="36385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0217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8FAFE120-FE94-4517-8CF5-E679851FA598}"/>
              </a:ext>
            </a:extLst>
          </p:cNvPr>
          <p:cNvSpPr txBox="1">
            <a:spLocks noChangeArrowheads="1"/>
          </p:cNvSpPr>
          <p:nvPr/>
        </p:nvSpPr>
        <p:spPr>
          <a:xfrm>
            <a:off x="440054" y="794385"/>
            <a:ext cx="9566909" cy="1285875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5829">
              <a:defRPr/>
            </a:pPr>
            <a:r>
              <a:rPr lang="it-IT" altLang="it-IT" sz="3600" kern="0" dirty="0">
                <a:solidFill>
                  <a:srgbClr val="0070C0"/>
                </a:solidFill>
                <a:ea typeface="+mn-ea"/>
                <a:cs typeface="+mn-cs"/>
              </a:rPr>
              <a:t>Documenti pubblici </a:t>
            </a:r>
            <a:r>
              <a:rPr lang="it-IT" altLang="it-IT" sz="3600" kern="0" dirty="0">
                <a:solidFill>
                  <a:srgbClr val="0070C0"/>
                </a:solidFill>
              </a:rPr>
              <a:t>– BI4 (New)</a:t>
            </a:r>
            <a:endParaRPr lang="it-IT" altLang="it-IT" sz="3600" kern="0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92CE827-3C4E-4F3A-91DB-899369A2E983}"/>
              </a:ext>
            </a:extLst>
          </p:cNvPr>
          <p:cNvSpPr/>
          <p:nvPr/>
        </p:nvSpPr>
        <p:spPr>
          <a:xfrm>
            <a:off x="440053" y="1700213"/>
            <a:ext cx="95669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05596"/>
              </a:buClr>
              <a:buSzPct val="100000"/>
              <a:defRPr/>
            </a:pPr>
            <a:r>
              <a:rPr lang="it-IT" sz="2400" kern="0" dirty="0">
                <a:solidFill>
                  <a:srgbClr val="000000"/>
                </a:solidFill>
                <a:cs typeface="Times New Roman" pitchFamily="18" charset="0"/>
              </a:rPr>
              <a:t>È possibile accedere ai documenti pubblici:</a:t>
            </a:r>
          </a:p>
          <a:p>
            <a:pPr algn="just" eaLnBrk="1" hangingPunct="1">
              <a:buClr>
                <a:srgbClr val="005596"/>
              </a:buClr>
              <a:buSzPct val="100000"/>
              <a:defRPr/>
            </a:pPr>
            <a:endParaRPr lang="it-IT" sz="2400" kern="0" dirty="0">
              <a:solidFill>
                <a:srgbClr val="000000"/>
              </a:solidFill>
              <a:cs typeface="Times New Roman" pitchFamily="18" charset="0"/>
            </a:endParaRPr>
          </a:p>
          <a:p>
            <a:pPr marL="1084950" lvl="1" indent="-342000" algn="just" eaLnBrk="1" hangingPunct="1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400" kern="0" dirty="0">
                <a:solidFill>
                  <a:srgbClr val="000000"/>
                </a:solidFill>
                <a:cs typeface="Times New Roman" pitchFamily="18" charset="0"/>
              </a:rPr>
              <a:t>Cliccando su «Documenti»</a:t>
            </a:r>
          </a:p>
          <a:p>
            <a:pPr marL="1084950" lvl="1" indent="-342000" algn="just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400" kern="0" dirty="0">
                <a:solidFill>
                  <a:srgbClr val="000000"/>
                </a:solidFill>
                <a:cs typeface="Times New Roman" pitchFamily="18" charset="0"/>
              </a:rPr>
              <a:t>Navigando all’interno della cartella «Cartelle pubbliche»</a:t>
            </a:r>
          </a:p>
          <a:p>
            <a:pPr marL="1084950" lvl="1" indent="-342000" algn="just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endParaRPr lang="it-IT" sz="2400" kern="0" dirty="0">
              <a:solidFill>
                <a:srgbClr val="000000"/>
              </a:solidFill>
              <a:cs typeface="Times New Roman" pitchFamily="18" charset="0"/>
            </a:endParaRPr>
          </a:p>
          <a:p>
            <a:pPr marL="742950" lvl="1" algn="just" eaLnBrk="1" hangingPunct="1">
              <a:buClr>
                <a:srgbClr val="005596"/>
              </a:buClr>
              <a:buSzPct val="100000"/>
              <a:defRPr/>
            </a:pPr>
            <a:endParaRPr lang="it-IT" sz="2400" kern="0" dirty="0">
              <a:solidFill>
                <a:srgbClr val="000000"/>
              </a:solidFill>
              <a:cs typeface="Times New Roman" pitchFamily="18" charset="0"/>
            </a:endParaRPr>
          </a:p>
          <a:p>
            <a:pPr marL="1084950" lvl="1" indent="-342000" algn="just" eaLnBrk="1" hangingPunct="1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endParaRPr lang="it-IT" sz="2400" kern="0" dirty="0">
              <a:solidFill>
                <a:srgbClr val="000000"/>
              </a:solidFill>
              <a:cs typeface="Times New Roman" pitchFamily="18" charset="0"/>
            </a:endParaRPr>
          </a:p>
          <a:p>
            <a:pPr marL="1084950" lvl="1" indent="-342000" algn="just" eaLnBrk="1" hangingPunct="1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endParaRPr lang="it-IT" sz="2000" dirty="0">
              <a:solidFill>
                <a:srgbClr val="005596"/>
              </a:solidFill>
              <a:latin typeface="+mn-lt"/>
            </a:endParaRPr>
          </a:p>
          <a:p>
            <a:pPr marL="1084950" lvl="1" indent="-342000" algn="just" eaLnBrk="1" hangingPunct="1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endParaRPr lang="it-IT" sz="2000" dirty="0">
              <a:solidFill>
                <a:srgbClr val="005596"/>
              </a:solidFill>
              <a:latin typeface="+mn-lt"/>
            </a:endParaRPr>
          </a:p>
          <a:p>
            <a:pPr marL="1084950" lvl="1" indent="-342000" algn="just" eaLnBrk="1" hangingPunct="1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endParaRPr lang="it-IT" sz="2000" dirty="0">
              <a:solidFill>
                <a:srgbClr val="005596"/>
              </a:solidFill>
              <a:latin typeface="+mn-lt"/>
            </a:endParaRPr>
          </a:p>
          <a:p>
            <a:pPr marL="1084950" lvl="1" indent="-342000" algn="just" eaLnBrk="1" hangingPunct="1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endParaRPr lang="it-IT" sz="2000" dirty="0">
              <a:solidFill>
                <a:srgbClr val="005596"/>
              </a:solidFill>
              <a:latin typeface="+mn-lt"/>
            </a:endParaRPr>
          </a:p>
          <a:p>
            <a:pPr marL="1084950" lvl="1" indent="-342000" algn="just" eaLnBrk="1" hangingPunct="1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endParaRPr lang="it-IT" sz="2000" dirty="0">
              <a:solidFill>
                <a:srgbClr val="005596"/>
              </a:solidFill>
              <a:latin typeface="+mn-lt"/>
            </a:endParaRPr>
          </a:p>
          <a:p>
            <a:pPr marL="1084950" lvl="1" indent="-342000" algn="just" eaLnBrk="1" hangingPunct="1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endParaRPr lang="it-IT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CE3C6F3D-4DCD-4DFE-9DDA-BB612BE45FBF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14159EA-0E61-4351-872D-246CFC09B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111" y="3781425"/>
            <a:ext cx="6375786" cy="3536239"/>
          </a:xfrm>
          <a:prstGeom prst="rect">
            <a:avLst/>
          </a:prstGeom>
          <a:ln>
            <a:solidFill>
              <a:srgbClr val="005596"/>
            </a:solidFill>
          </a:ln>
        </p:spPr>
      </p:pic>
    </p:spTree>
    <p:extLst>
      <p:ext uri="{BB962C8B-B14F-4D97-AF65-F5344CB8AC3E}">
        <p14:creationId xmlns:p14="http://schemas.microsoft.com/office/powerpoint/2010/main" val="2232028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0487" y="3102741"/>
            <a:ext cx="7027664" cy="1357367"/>
          </a:xfrm>
        </p:spPr>
        <p:txBody>
          <a:bodyPr/>
          <a:lstStyle/>
          <a:p>
            <a:r>
              <a:rPr lang="it-IT" altLang="it-IT" dirty="0"/>
              <a:t>DOCUMENTI PREFERITI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3785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ACEDF68B-155F-44D0-AC0B-29DE67421B10}"/>
              </a:ext>
            </a:extLst>
          </p:cNvPr>
          <p:cNvSpPr txBox="1">
            <a:spLocks noChangeArrowheads="1"/>
          </p:cNvSpPr>
          <p:nvPr/>
        </p:nvSpPr>
        <p:spPr>
          <a:xfrm>
            <a:off x="440053" y="848300"/>
            <a:ext cx="9566909" cy="1285875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5829">
              <a:defRPr/>
            </a:pPr>
            <a:r>
              <a:rPr lang="it-IT" altLang="it-IT" sz="3600" kern="0" dirty="0">
                <a:solidFill>
                  <a:srgbClr val="0070C0"/>
                </a:solidFill>
                <a:ea typeface="+mn-ea"/>
                <a:cs typeface="+mn-cs"/>
              </a:rPr>
              <a:t>Documenti preferiti </a:t>
            </a:r>
            <a:r>
              <a:rPr lang="it-IT" altLang="it-IT" sz="3600" kern="0" dirty="0">
                <a:solidFill>
                  <a:srgbClr val="0070C0"/>
                </a:solidFill>
              </a:rPr>
              <a:t>– BOXI (</a:t>
            </a:r>
            <a:r>
              <a:rPr lang="it-IT" altLang="it-IT" sz="3600" kern="0" dirty="0" err="1">
                <a:solidFill>
                  <a:srgbClr val="0070C0"/>
                </a:solidFill>
              </a:rPr>
              <a:t>Old</a:t>
            </a:r>
            <a:r>
              <a:rPr lang="it-IT" altLang="it-IT" sz="3600" kern="0" dirty="0">
                <a:solidFill>
                  <a:srgbClr val="0070C0"/>
                </a:solidFill>
              </a:rPr>
              <a:t>)</a:t>
            </a:r>
            <a:endParaRPr lang="it-IT" altLang="it-IT" sz="3600" kern="0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6" name="Rettangolo 1">
            <a:extLst>
              <a:ext uri="{FF2B5EF4-FFF2-40B4-BE49-F238E27FC236}">
                <a16:creationId xmlns:a16="http://schemas.microsoft.com/office/drawing/2014/main" id="{0BD0AE7B-5128-4637-A1A9-3A84F3109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1" y="1700213"/>
            <a:ext cx="956691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buClr>
                <a:srgbClr val="005596"/>
              </a:buClr>
              <a:buSzPct val="100000"/>
              <a:defRPr/>
            </a:pPr>
            <a:r>
              <a:rPr lang="it-IT" kern="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È possibile accedere ai documenti preferiti (visibili solo all’utente che li ha creati):</a:t>
            </a:r>
          </a:p>
          <a:p>
            <a:pPr algn="just">
              <a:buClr>
                <a:srgbClr val="005596"/>
              </a:buClr>
              <a:buSzPct val="100000"/>
              <a:defRPr/>
            </a:pPr>
            <a:endParaRPr lang="it-IT" kern="0" dirty="0">
              <a:solidFill>
                <a:srgbClr val="000000"/>
              </a:solidFill>
              <a:latin typeface="+mn-lt"/>
              <a:ea typeface="+mn-ea"/>
              <a:cs typeface="Times New Roman" pitchFamily="18" charset="0"/>
            </a:endParaRPr>
          </a:p>
          <a:p>
            <a:pPr marL="1084950" lvl="1" indent="-342000" algn="just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r>
              <a:rPr lang="it-IT" kern="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Cliccando su «Elenco Documenti»;</a:t>
            </a:r>
          </a:p>
          <a:p>
            <a:pPr marL="1084950" lvl="1" indent="-342000" algn="just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r>
              <a:rPr lang="it-IT" kern="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Navigando all’interno della cartella «Preferiti»</a:t>
            </a:r>
          </a:p>
          <a:p>
            <a:pPr marL="1084950" lvl="1" indent="-342000" algn="just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endParaRPr lang="it-IT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22F8-2622-4DE3-BB6B-75678CC3D73F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02F6088-D113-41FA-BBC3-D3763C248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071" y="4121063"/>
            <a:ext cx="5114124" cy="2913862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315570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8A22A41D-C7C4-498A-B4B3-BE3639EB8056}"/>
              </a:ext>
            </a:extLst>
          </p:cNvPr>
          <p:cNvSpPr txBox="1">
            <a:spLocks noChangeArrowheads="1"/>
          </p:cNvSpPr>
          <p:nvPr/>
        </p:nvSpPr>
        <p:spPr>
          <a:xfrm>
            <a:off x="651510" y="713516"/>
            <a:ext cx="9355453" cy="654830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5829">
              <a:defRPr/>
            </a:pPr>
            <a:r>
              <a:rPr lang="it-IT" altLang="it-IT" sz="3600" kern="0" dirty="0">
                <a:solidFill>
                  <a:srgbClr val="0070C0"/>
                </a:solidFill>
                <a:ea typeface="+mn-ea"/>
                <a:cs typeface="+mn-cs"/>
              </a:rPr>
              <a:t>Documenti preferiti </a:t>
            </a:r>
            <a:r>
              <a:rPr lang="it-IT" altLang="it-IT" sz="3600" kern="0" dirty="0">
                <a:solidFill>
                  <a:srgbClr val="0070C0"/>
                </a:solidFill>
              </a:rPr>
              <a:t>– BI4 (New)</a:t>
            </a:r>
            <a:endParaRPr lang="it-IT" altLang="it-IT" sz="3600" kern="0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077462C-E835-455F-91E3-20E3219C095C}"/>
              </a:ext>
            </a:extLst>
          </p:cNvPr>
          <p:cNvSpPr/>
          <p:nvPr/>
        </p:nvSpPr>
        <p:spPr>
          <a:xfrm>
            <a:off x="603726" y="1296535"/>
            <a:ext cx="948118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5596"/>
              </a:buClr>
              <a:buSzPct val="100000"/>
              <a:defRPr/>
            </a:pPr>
            <a:endParaRPr lang="it-IT" sz="2400" kern="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buClr>
                <a:srgbClr val="005596"/>
              </a:buClr>
              <a:buSzPct val="100000"/>
              <a:defRPr/>
            </a:pPr>
            <a:r>
              <a:rPr lang="it-IT" sz="2400" kern="0" dirty="0">
                <a:solidFill>
                  <a:srgbClr val="000000"/>
                </a:solidFill>
                <a:cs typeface="Times New Roman" pitchFamily="18" charset="0"/>
              </a:rPr>
              <a:t>È possibile accedere ai documenti preferiti (visibili solo all’utente che li ha creati):</a:t>
            </a:r>
          </a:p>
          <a:p>
            <a:pPr marL="742950" lvl="1" algn="just" eaLnBrk="1" hangingPunct="1">
              <a:buClr>
                <a:srgbClr val="005596"/>
              </a:buClr>
              <a:buSzPct val="100000"/>
              <a:defRPr/>
            </a:pPr>
            <a:endParaRPr lang="it-IT" sz="2400" dirty="0">
              <a:latin typeface="+mn-lt"/>
            </a:endParaRPr>
          </a:p>
          <a:p>
            <a:pPr marL="1084950" lvl="1" indent="-342000" algn="just" eaLnBrk="1" hangingPunct="1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endParaRPr lang="it-IT" sz="2400" dirty="0">
              <a:latin typeface="+mn-lt"/>
            </a:endParaRPr>
          </a:p>
          <a:p>
            <a:pPr marL="1084950" lvl="1" indent="-342000" algn="just" eaLnBrk="1" hangingPunct="1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endParaRPr lang="it-IT" sz="2400" dirty="0">
              <a:latin typeface="+mn-lt"/>
            </a:endParaRPr>
          </a:p>
          <a:p>
            <a:pPr marL="1084950" lvl="1" indent="-342000" algn="just" eaLnBrk="1" hangingPunct="1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endParaRPr lang="it-IT" sz="2400" dirty="0">
              <a:latin typeface="+mn-lt"/>
            </a:endParaRPr>
          </a:p>
          <a:p>
            <a:pPr marL="1084950" lvl="1" indent="-342000" algn="just" eaLnBrk="1" hangingPunct="1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endParaRPr lang="it-IT" sz="2400" dirty="0">
              <a:latin typeface="+mn-lt"/>
            </a:endParaRPr>
          </a:p>
          <a:p>
            <a:pPr marL="742950" lvl="1" algn="just" eaLnBrk="1" hangingPunct="1">
              <a:buClr>
                <a:srgbClr val="005596"/>
              </a:buClr>
              <a:buSzPct val="100000"/>
              <a:defRPr/>
            </a:pPr>
            <a:endParaRPr lang="it-IT" sz="2000" dirty="0">
              <a:solidFill>
                <a:srgbClr val="005596"/>
              </a:solidFill>
              <a:latin typeface="+mn-lt"/>
            </a:endParaRPr>
          </a:p>
          <a:p>
            <a:pPr marL="742950" lvl="1" algn="just" eaLnBrk="1" hangingPunct="1">
              <a:buClr>
                <a:srgbClr val="005596"/>
              </a:buClr>
              <a:buSzPct val="100000"/>
              <a:defRPr/>
            </a:pPr>
            <a:endParaRPr lang="it-IT" sz="2000" dirty="0">
              <a:solidFill>
                <a:srgbClr val="005596"/>
              </a:solidFill>
              <a:latin typeface="+mn-lt"/>
            </a:endParaRPr>
          </a:p>
          <a:p>
            <a:pPr lvl="2" indent="0" algn="just" eaLnBrk="1" hangingPunct="1">
              <a:buClr>
                <a:srgbClr val="005596"/>
              </a:buClr>
              <a:buSzPct val="100000"/>
              <a:defRPr/>
            </a:pPr>
            <a:endParaRPr lang="it-IT" sz="2000" dirty="0">
              <a:solidFill>
                <a:srgbClr val="005596"/>
              </a:solidFill>
              <a:latin typeface="+mn-lt"/>
            </a:endParaRPr>
          </a:p>
          <a:p>
            <a:pPr marL="1084950" lvl="1" indent="-342000" algn="just" eaLnBrk="1" hangingPunct="1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endParaRPr lang="it-IT" sz="2000" dirty="0">
              <a:solidFill>
                <a:srgbClr val="005596"/>
              </a:solidFill>
              <a:latin typeface="+mn-lt"/>
            </a:endParaRPr>
          </a:p>
          <a:p>
            <a:pPr marL="1084950" lvl="1" indent="-342000" algn="just" eaLnBrk="1" hangingPunct="1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endParaRPr lang="it-IT" sz="2000" dirty="0">
              <a:solidFill>
                <a:srgbClr val="005596"/>
              </a:solidFill>
              <a:latin typeface="+mn-lt"/>
            </a:endParaRPr>
          </a:p>
          <a:p>
            <a:pPr marL="1084950" lvl="1" indent="-342000" algn="just" eaLnBrk="1" hangingPunct="1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endParaRPr lang="it-IT" sz="2000" dirty="0">
              <a:solidFill>
                <a:srgbClr val="005596"/>
              </a:solidFill>
              <a:latin typeface="+mn-lt"/>
            </a:endParaRPr>
          </a:p>
          <a:p>
            <a:pPr marL="1084950" lvl="1" indent="-342000" algn="just" eaLnBrk="1" hangingPunct="1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endParaRPr lang="it-IT" sz="2000" dirty="0">
              <a:solidFill>
                <a:srgbClr val="005596"/>
              </a:solidFill>
              <a:latin typeface="+mn-lt"/>
            </a:endParaRPr>
          </a:p>
          <a:p>
            <a:pPr marL="742950" lvl="1" algn="just" eaLnBrk="1" hangingPunct="1">
              <a:buClr>
                <a:srgbClr val="005596"/>
              </a:buClr>
              <a:buSzPct val="100000"/>
              <a:defRPr/>
            </a:pPr>
            <a:endParaRPr lang="it-IT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0600B492-8E43-495C-ABC4-D01ED24AA87F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7677D395-C1A7-45EF-BD91-4D960E10A549}"/>
              </a:ext>
            </a:extLst>
          </p:cNvPr>
          <p:cNvSpPr txBox="1">
            <a:spLocks noChangeArrowheads="1"/>
          </p:cNvSpPr>
          <p:nvPr/>
        </p:nvSpPr>
        <p:spPr>
          <a:xfrm>
            <a:off x="494775" y="2569571"/>
            <a:ext cx="4366175" cy="692691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4950" lvl="1" indent="-342000" algn="just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400" dirty="0"/>
              <a:t>Cliccando su Documenti;  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D4076F8-0B66-4EDD-9751-132BC2F92E4D}"/>
              </a:ext>
            </a:extLst>
          </p:cNvPr>
          <p:cNvSpPr txBox="1">
            <a:spLocks noChangeArrowheads="1"/>
          </p:cNvSpPr>
          <p:nvPr/>
        </p:nvSpPr>
        <p:spPr>
          <a:xfrm flipV="1">
            <a:off x="4982110" y="3201211"/>
            <a:ext cx="3467618" cy="390050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5829">
              <a:defRPr/>
            </a:pPr>
            <a:endParaRPr lang="it-IT" altLang="it-IT" sz="3600" kern="0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724A0F08-C079-425C-B48D-7F7A98029FEF}"/>
              </a:ext>
            </a:extLst>
          </p:cNvPr>
          <p:cNvSpPr txBox="1">
            <a:spLocks noChangeArrowheads="1"/>
          </p:cNvSpPr>
          <p:nvPr/>
        </p:nvSpPr>
        <p:spPr>
          <a:xfrm>
            <a:off x="4532831" y="2569571"/>
            <a:ext cx="4366175" cy="692691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4950" lvl="1" indent="-342000" algn="just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400" dirty="0"/>
              <a:t>Passando dalla sezione «Cartelle» alla sezione «Documenti»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0852665-AFCD-473A-BF11-0A8D4EF67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110" y="3955404"/>
            <a:ext cx="3810000" cy="31813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EF2BBDC-47B5-4BA1-AB52-90E2B3931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19" y="3955404"/>
            <a:ext cx="4371975" cy="30480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97159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3A869C8-5B06-407A-806D-5EDFE11CA419}"/>
              </a:ext>
            </a:extLst>
          </p:cNvPr>
          <p:cNvSpPr txBox="1">
            <a:spLocks noChangeArrowheads="1"/>
          </p:cNvSpPr>
          <p:nvPr/>
        </p:nvSpPr>
        <p:spPr>
          <a:xfrm>
            <a:off x="287338" y="968375"/>
            <a:ext cx="9874301" cy="1285875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5829">
              <a:defRPr/>
            </a:pPr>
            <a:r>
              <a:rPr lang="it-IT" altLang="it-IT" sz="3600" kern="0" dirty="0">
                <a:solidFill>
                  <a:srgbClr val="0070C0"/>
                </a:solidFill>
              </a:rPr>
              <a:t>Documenti preferiti - Creazione Cartella – BI4 (New)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CE0B260-0095-456A-BC4C-9E93B57D99E7}"/>
              </a:ext>
            </a:extLst>
          </p:cNvPr>
          <p:cNvSpPr/>
          <p:nvPr/>
        </p:nvSpPr>
        <p:spPr>
          <a:xfrm>
            <a:off x="440054" y="1700213"/>
            <a:ext cx="9566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 algn="just" eaLnBrk="1" hangingPunct="1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400" dirty="0">
                <a:solidFill>
                  <a:schemeClr val="tx1"/>
                </a:solidFill>
                <a:latin typeface="+mn-lt"/>
              </a:rPr>
              <a:t>Le sotto cartelle personali della cartella ″Preferiti″ si creano cliccando, da ″Preferiti″, il pulsante destro del mouse e selezionando rispettivamente i comandi: ″Nuovo″ e ″Cartella″.</a:t>
            </a: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BB302C52-F237-4EEE-9C11-E9CAC642B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507" y="2900542"/>
            <a:ext cx="6857027" cy="412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2F50CA5-02AD-4046-97AE-2F4736AE52A7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</p:spTree>
    <p:extLst>
      <p:ext uri="{BB962C8B-B14F-4D97-AF65-F5344CB8AC3E}">
        <p14:creationId xmlns:p14="http://schemas.microsoft.com/office/powerpoint/2010/main" val="3534302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0487" y="3102741"/>
            <a:ext cx="7027664" cy="1357367"/>
          </a:xfrm>
        </p:spPr>
        <p:txBody>
          <a:bodyPr/>
          <a:lstStyle/>
          <a:p>
            <a:r>
              <a:rPr lang="it-IT" altLang="it-IT" dirty="0"/>
              <a:t>INVIO DOCUMENTI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5722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49F17413-FCA6-489E-9A34-51C347C3BC7F}"/>
              </a:ext>
            </a:extLst>
          </p:cNvPr>
          <p:cNvSpPr txBox="1">
            <a:spLocks noChangeArrowheads="1"/>
          </p:cNvSpPr>
          <p:nvPr/>
        </p:nvSpPr>
        <p:spPr>
          <a:xfrm>
            <a:off x="384838" y="968375"/>
            <a:ext cx="9677340" cy="1285875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5829">
              <a:defRPr/>
            </a:pPr>
            <a:r>
              <a:rPr lang="it-IT" altLang="it-IT" sz="3600" kern="0" dirty="0">
                <a:solidFill>
                  <a:srgbClr val="0070C0"/>
                </a:solidFill>
              </a:rPr>
              <a:t>Invio documenti – BOXI (</a:t>
            </a:r>
            <a:r>
              <a:rPr lang="it-IT" altLang="it-IT" sz="3600" kern="0" dirty="0" err="1">
                <a:solidFill>
                  <a:srgbClr val="0070C0"/>
                </a:solidFill>
              </a:rPr>
              <a:t>Old</a:t>
            </a:r>
            <a:r>
              <a:rPr lang="it-IT" altLang="it-IT" sz="3600" kern="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631ED9B-9FD0-4502-BEBD-3000EE6FD5E6}"/>
              </a:ext>
            </a:extLst>
          </p:cNvPr>
          <p:cNvSpPr txBox="1"/>
          <p:nvPr/>
        </p:nvSpPr>
        <p:spPr>
          <a:xfrm>
            <a:off x="956308" y="1804384"/>
            <a:ext cx="8534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Clr>
                <a:srgbClr val="005596"/>
              </a:buClr>
              <a:buSzPct val="100000"/>
              <a:defRPr/>
            </a:pPr>
            <a:r>
              <a:rPr lang="it-IT" sz="2400" dirty="0">
                <a:solidFill>
                  <a:schemeClr val="tx1"/>
                </a:solidFill>
                <a:latin typeface="+mn-lt"/>
              </a:rPr>
              <a:t>Selezionare il report e cliccare su </a:t>
            </a:r>
          </a:p>
          <a:p>
            <a:pPr algn="just" eaLnBrk="1" hangingPunct="1">
              <a:buClr>
                <a:srgbClr val="005596"/>
              </a:buClr>
              <a:buSzPct val="100000"/>
              <a:defRPr/>
            </a:pPr>
            <a:endParaRPr lang="it-IT" sz="2400" dirty="0">
              <a:solidFill>
                <a:schemeClr val="tx1"/>
              </a:solidFill>
              <a:latin typeface="+mn-lt"/>
            </a:endParaRPr>
          </a:p>
          <a:p>
            <a:pPr marL="1338407" lvl="2" indent="-342900" algn="just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400" dirty="0">
                <a:solidFill>
                  <a:schemeClr val="tx1"/>
                </a:solidFill>
                <a:latin typeface="+mn-lt"/>
              </a:rPr>
              <a:t>Invia a    </a:t>
            </a:r>
            <a:r>
              <a:rPr lang="it-IT" sz="2400" dirty="0">
                <a:sym typeface="Wingdings" panose="05000000000000000000" pitchFamily="2" charset="2"/>
              </a:rPr>
              <a:t>    P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osta in arrivo Business Objects.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D1BC23E-1B63-4F53-B3F1-5E9247B9DC4F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CEEB1E5-E5FB-40C7-880A-CE5E59C38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779" y="3598981"/>
            <a:ext cx="5169079" cy="266359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273618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DD1433A7-2057-4C6A-B4BB-4423943A1C51}"/>
              </a:ext>
            </a:extLst>
          </p:cNvPr>
          <p:cNvSpPr txBox="1">
            <a:spLocks noChangeArrowheads="1"/>
          </p:cNvSpPr>
          <p:nvPr/>
        </p:nvSpPr>
        <p:spPr>
          <a:xfrm>
            <a:off x="957895" y="1053179"/>
            <a:ext cx="8531225" cy="1285875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5829">
              <a:defRPr/>
            </a:pPr>
            <a:r>
              <a:rPr lang="it-IT" altLang="it-IT" sz="3600" kern="0" dirty="0">
                <a:solidFill>
                  <a:srgbClr val="0070C0"/>
                </a:solidFill>
              </a:rPr>
              <a:t>Invio documenti – BI4 (New)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F7E405-FDC2-4CB3-931A-98AB46EB9924}"/>
              </a:ext>
            </a:extLst>
          </p:cNvPr>
          <p:cNvSpPr txBox="1"/>
          <p:nvPr/>
        </p:nvSpPr>
        <p:spPr>
          <a:xfrm>
            <a:off x="957895" y="1858297"/>
            <a:ext cx="8534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Clr>
                <a:srgbClr val="005596"/>
              </a:buClr>
              <a:buSzPct val="100000"/>
              <a:defRPr/>
            </a:pPr>
            <a:r>
              <a:rPr lang="it-IT" sz="2400" dirty="0">
                <a:solidFill>
                  <a:schemeClr val="tx1"/>
                </a:solidFill>
                <a:latin typeface="+mn-lt"/>
              </a:rPr>
              <a:t>Selezionare il report e cliccare su </a:t>
            </a:r>
          </a:p>
          <a:p>
            <a:pPr algn="just" eaLnBrk="1" hangingPunct="1">
              <a:buClr>
                <a:srgbClr val="005596"/>
              </a:buClr>
              <a:buSzPct val="100000"/>
              <a:defRPr/>
            </a:pPr>
            <a:endParaRPr lang="it-IT" sz="2400" dirty="0">
              <a:solidFill>
                <a:schemeClr val="tx1"/>
              </a:solidFill>
              <a:latin typeface="+mn-lt"/>
            </a:endParaRPr>
          </a:p>
          <a:p>
            <a:pPr marL="1836161" lvl="3" indent="-342900" algn="just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400" dirty="0">
                <a:solidFill>
                  <a:schemeClr val="tx1"/>
                </a:solidFill>
                <a:latin typeface="+mn-lt"/>
              </a:rPr>
              <a:t>Invia     </a:t>
            </a:r>
            <a:r>
              <a:rPr lang="it-IT" sz="24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    Posta in arrivo BI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A7F0E9D3-BABA-4887-8378-53BE063103A0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2F58155-6B10-4881-B4CF-C302436B3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219" y="3781425"/>
            <a:ext cx="5486400" cy="2419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30731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CC0BC9F-FDFA-4B21-A0AD-0F1C1A9D9726}"/>
              </a:ext>
            </a:extLst>
          </p:cNvPr>
          <p:cNvSpPr txBox="1">
            <a:spLocks noChangeArrowheads="1"/>
          </p:cNvSpPr>
          <p:nvPr/>
        </p:nvSpPr>
        <p:spPr>
          <a:xfrm>
            <a:off x="363695" y="968375"/>
            <a:ext cx="9719625" cy="1285875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5829">
              <a:defRPr/>
            </a:pPr>
            <a:r>
              <a:rPr lang="it-IT" altLang="it-IT" sz="3600" kern="0" dirty="0">
                <a:solidFill>
                  <a:srgbClr val="0070C0"/>
                </a:solidFill>
              </a:rPr>
              <a:t>Invio documenti – BI4 (New)</a:t>
            </a:r>
          </a:p>
          <a:p>
            <a:pPr algn="just" defTabSz="425829">
              <a:defRPr/>
            </a:pPr>
            <a:endParaRPr lang="it-IT" altLang="it-IT" sz="4106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0034F78-EA7E-4D9A-A2BA-75D3D5C2DB1F}"/>
              </a:ext>
            </a:extLst>
          </p:cNvPr>
          <p:cNvSpPr/>
          <p:nvPr/>
        </p:nvSpPr>
        <p:spPr>
          <a:xfrm>
            <a:off x="440053" y="1700213"/>
            <a:ext cx="9566909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 algn="just" eaLnBrk="1" hangingPunct="1">
              <a:lnSpc>
                <a:spcPct val="150000"/>
              </a:lnSpc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400" dirty="0"/>
              <a:t>Cercare </a:t>
            </a:r>
            <a:r>
              <a:rPr lang="it-IT" sz="2400" dirty="0">
                <a:latin typeface="+mn-lt"/>
              </a:rPr>
              <a:t>l’utente a cui si vuole inviare il documento inserendo il cognome nella barra di ricerca «Trova titolo»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CC58E74-29DE-4568-95D0-BDDDCF4B37A0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B8F77DD-EB19-4F22-A05A-9423DBF1E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06" y="3294798"/>
            <a:ext cx="8483635" cy="366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4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0487" y="3102741"/>
            <a:ext cx="7027664" cy="1357367"/>
          </a:xfrm>
        </p:spPr>
        <p:txBody>
          <a:bodyPr/>
          <a:lstStyle/>
          <a:p>
            <a:r>
              <a:rPr lang="it-IT" altLang="it-IT" dirty="0"/>
              <a:t>Obiettivo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4095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4E29F6A4-3880-411E-AA91-5BFDF28788AF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9F7D71E-5E77-4C8D-9A8C-CE1707180F72}"/>
              </a:ext>
            </a:extLst>
          </p:cNvPr>
          <p:cNvSpPr txBox="1">
            <a:spLocks noChangeArrowheads="1"/>
          </p:cNvSpPr>
          <p:nvPr/>
        </p:nvSpPr>
        <p:spPr>
          <a:xfrm>
            <a:off x="363695" y="968376"/>
            <a:ext cx="9719625" cy="731838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5829">
              <a:defRPr/>
            </a:pPr>
            <a:r>
              <a:rPr lang="it-IT" altLang="it-IT" sz="3600" kern="0" dirty="0">
                <a:solidFill>
                  <a:srgbClr val="0070C0"/>
                </a:solidFill>
              </a:rPr>
              <a:t>Invio documenti – BI4 (New)</a:t>
            </a:r>
          </a:p>
          <a:p>
            <a:pPr marL="342000" indent="-342000" algn="just">
              <a:lnSpc>
                <a:spcPct val="150000"/>
              </a:lnSpc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400" dirty="0">
                <a:latin typeface="+mn-lt"/>
                <a:ea typeface="+mn-ea"/>
                <a:cs typeface="+mn-cs"/>
              </a:rPr>
              <a:t>Selezionare l’utente risultato della ricerca e spostarlo con la freccia tra i destinatari</a:t>
            </a:r>
          </a:p>
          <a:p>
            <a:pPr marL="342000" indent="-342000" algn="just">
              <a:lnSpc>
                <a:spcPct val="150000"/>
              </a:lnSpc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400" dirty="0">
                <a:latin typeface="+mn-lt"/>
                <a:ea typeface="+mn-ea"/>
                <a:cs typeface="+mn-cs"/>
              </a:rPr>
              <a:t>Cliccare sul tasto «Invia»</a:t>
            </a:r>
          </a:p>
          <a:p>
            <a:pPr algn="just" defTabSz="425829">
              <a:defRPr/>
            </a:pPr>
            <a:endParaRPr lang="it-IT" altLang="it-IT" sz="4106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75DBAB6-80B3-4B7E-AABE-AED880B0E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6" y="3391775"/>
            <a:ext cx="7185727" cy="402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64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0487" y="3102741"/>
            <a:ext cx="7027664" cy="1357367"/>
          </a:xfrm>
        </p:spPr>
        <p:txBody>
          <a:bodyPr/>
          <a:lstStyle/>
          <a:p>
            <a:r>
              <a:rPr lang="it-IT" altLang="it-IT" dirty="0"/>
              <a:t>NUOVO DOCUMENTO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4538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136D68E-ADEF-4CF8-AF16-A25B493B550E}"/>
              </a:ext>
            </a:extLst>
          </p:cNvPr>
          <p:cNvSpPr txBox="1">
            <a:spLocks noChangeArrowheads="1"/>
          </p:cNvSpPr>
          <p:nvPr/>
        </p:nvSpPr>
        <p:spPr>
          <a:xfrm>
            <a:off x="1284919" y="968375"/>
            <a:ext cx="7574920" cy="1285875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5829">
              <a:defRPr/>
            </a:pPr>
            <a:r>
              <a:rPr lang="it-IT" altLang="it-IT" sz="3600" kern="0" dirty="0">
                <a:solidFill>
                  <a:srgbClr val="0070C0"/>
                </a:solidFill>
              </a:rPr>
              <a:t>Nuovo documento – BOXI (</a:t>
            </a:r>
            <a:r>
              <a:rPr lang="it-IT" altLang="it-IT" sz="3600" kern="0" dirty="0" err="1">
                <a:solidFill>
                  <a:srgbClr val="0070C0"/>
                </a:solidFill>
              </a:rPr>
              <a:t>Old</a:t>
            </a:r>
            <a:r>
              <a:rPr lang="it-IT" altLang="it-IT" sz="3600" kern="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C0FDF16-03EF-4020-8CE2-C6A07611D0EC}"/>
              </a:ext>
            </a:extLst>
          </p:cNvPr>
          <p:cNvSpPr/>
          <p:nvPr/>
        </p:nvSpPr>
        <p:spPr>
          <a:xfrm>
            <a:off x="323850" y="1700213"/>
            <a:ext cx="8535988" cy="576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005596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dirty="0">
              <a:solidFill>
                <a:srgbClr val="005596"/>
              </a:solidFill>
              <a:latin typeface="+mn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EC465AC-7CA3-4D77-A37A-F48C0ED97323}"/>
              </a:ext>
            </a:extLst>
          </p:cNvPr>
          <p:cNvSpPr txBox="1"/>
          <p:nvPr/>
        </p:nvSpPr>
        <p:spPr>
          <a:xfrm>
            <a:off x="1284919" y="1943100"/>
            <a:ext cx="78771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400" dirty="0">
                <a:solidFill>
                  <a:schemeClr val="tx1"/>
                </a:solidFill>
                <a:latin typeface="+mn-lt"/>
              </a:rPr>
              <a:t>Posizionarsi su Preferiti e cliccare su «</a:t>
            </a:r>
            <a:r>
              <a:rPr lang="it-IT" sz="2400" dirty="0"/>
              <a:t>Nuovo»  </a:t>
            </a:r>
            <a:r>
              <a:rPr lang="it-IT" sz="2400" dirty="0">
                <a:sym typeface="Wingdings" panose="05000000000000000000" pitchFamily="2" charset="2"/>
              </a:rPr>
              <a:t></a:t>
            </a:r>
            <a:r>
              <a:rPr lang="it-IT" sz="2400" dirty="0"/>
              <a:t>  «Documenti 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Web Intelligence»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D4631ABB-5AA3-41B9-88E0-DDCC0FB9BD70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7C99498-82BF-4664-B87F-915EAFC41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681" y="3228975"/>
            <a:ext cx="6069676" cy="28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09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8978D1E3-AB69-47F6-A166-773288CFA27B}"/>
              </a:ext>
            </a:extLst>
          </p:cNvPr>
          <p:cNvSpPr txBox="1">
            <a:spLocks noChangeArrowheads="1"/>
          </p:cNvSpPr>
          <p:nvPr/>
        </p:nvSpPr>
        <p:spPr>
          <a:xfrm>
            <a:off x="589935" y="968375"/>
            <a:ext cx="9417028" cy="1285875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5829">
              <a:defRPr/>
            </a:pPr>
            <a:r>
              <a:rPr lang="it-IT" altLang="it-IT" sz="3600" kern="0" dirty="0">
                <a:solidFill>
                  <a:srgbClr val="0070C0"/>
                </a:solidFill>
              </a:rPr>
              <a:t>Nuovo documento – BI4 (New)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B9A1C46-FF00-4A30-9C0B-A605D9992C25}"/>
              </a:ext>
            </a:extLst>
          </p:cNvPr>
          <p:cNvSpPr txBox="1"/>
          <p:nvPr/>
        </p:nvSpPr>
        <p:spPr>
          <a:xfrm>
            <a:off x="1283110" y="1943100"/>
            <a:ext cx="8037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1" hangingPunct="1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400" dirty="0">
                <a:solidFill>
                  <a:schemeClr val="tx1"/>
                </a:solidFill>
                <a:latin typeface="+mn-lt"/>
              </a:rPr>
              <a:t>Posizionarsi sulla Home Page e cliccare sul simbolo  </a:t>
            </a:r>
          </a:p>
        </p:txBody>
      </p:sp>
      <p:pic>
        <p:nvPicPr>
          <p:cNvPr id="8" name="Immagine 2">
            <a:extLst>
              <a:ext uri="{FF2B5EF4-FFF2-40B4-BE49-F238E27FC236}">
                <a16:creationId xmlns:a16="http://schemas.microsoft.com/office/drawing/2014/main" id="{EC05E141-94A5-449D-97E7-02DFED338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68" y="1936707"/>
            <a:ext cx="438150" cy="457200"/>
          </a:xfrm>
          <a:prstGeom prst="rect">
            <a:avLst/>
          </a:prstGeom>
          <a:noFill/>
          <a:ln w="9525">
            <a:solidFill>
              <a:srgbClr val="0055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FDA99347-4C72-4A1B-845F-2801AEA18A5C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sp>
        <p:nvSpPr>
          <p:cNvPr id="7" name="Freccia a destra 5">
            <a:extLst>
              <a:ext uri="{FF2B5EF4-FFF2-40B4-BE49-F238E27FC236}">
                <a16:creationId xmlns:a16="http://schemas.microsoft.com/office/drawing/2014/main" id="{89EAC554-5E72-48CB-B0D9-5D8C6691E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421" y="4274969"/>
            <a:ext cx="1501775" cy="10795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bg1"/>
          </a:solidFill>
          <a:ln w="19050" algn="ctr">
            <a:solidFill>
              <a:srgbClr val="005596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dirty="0">
                <a:solidFill>
                  <a:srgbClr val="005596"/>
                </a:solidFill>
              </a:rPr>
              <a:t>Creare nuovo report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EB27256-9958-4CAC-9225-EE613A0C3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379" y="2635381"/>
            <a:ext cx="5343525" cy="4695825"/>
          </a:xfrm>
          <a:prstGeom prst="rect">
            <a:avLst/>
          </a:prstGeom>
          <a:ln>
            <a:solidFill>
              <a:srgbClr val="005596"/>
            </a:solidFill>
          </a:ln>
        </p:spPr>
      </p:pic>
    </p:spTree>
    <p:extLst>
      <p:ext uri="{BB962C8B-B14F-4D97-AF65-F5344CB8AC3E}">
        <p14:creationId xmlns:p14="http://schemas.microsoft.com/office/powerpoint/2010/main" val="2223983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F47CB0C-3EB8-425A-9E38-8138BB56C658}"/>
              </a:ext>
            </a:extLst>
          </p:cNvPr>
          <p:cNvSpPr txBox="1"/>
          <p:nvPr/>
        </p:nvSpPr>
        <p:spPr>
          <a:xfrm>
            <a:off x="1209368" y="1943100"/>
            <a:ext cx="762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400" dirty="0">
                <a:solidFill>
                  <a:schemeClr val="tx1"/>
                </a:solidFill>
                <a:latin typeface="+mn-lt"/>
              </a:rPr>
              <a:t>Cliccare sul pulsante  «Nuovo»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8047F4B-23F2-45BA-9D48-590CE0BC7205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ABB6849-5F26-42F9-B358-095F5802788D}"/>
              </a:ext>
            </a:extLst>
          </p:cNvPr>
          <p:cNvSpPr txBox="1">
            <a:spLocks noChangeArrowheads="1"/>
          </p:cNvSpPr>
          <p:nvPr/>
        </p:nvSpPr>
        <p:spPr>
          <a:xfrm>
            <a:off x="440054" y="990600"/>
            <a:ext cx="9566909" cy="1285875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5829">
              <a:defRPr/>
            </a:pPr>
            <a:r>
              <a:rPr lang="it-IT" altLang="it-IT" sz="3600" kern="0" dirty="0">
                <a:solidFill>
                  <a:srgbClr val="0070C0"/>
                </a:solidFill>
              </a:rPr>
              <a:t>Nuovo documento – BI4 (New)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E2D6826-72D3-42BE-BE35-10FB67336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717" y="3785378"/>
            <a:ext cx="3048000" cy="196215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DCB7BB6-4077-487C-822F-4408A7A27B90}"/>
              </a:ext>
            </a:extLst>
          </p:cNvPr>
          <p:cNvSpPr/>
          <p:nvPr/>
        </p:nvSpPr>
        <p:spPr>
          <a:xfrm>
            <a:off x="1209368" y="2557165"/>
            <a:ext cx="5068632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4" indent="-342900">
              <a:lnSpc>
                <a:spcPct val="150000"/>
              </a:lnSpc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400" dirty="0"/>
              <a:t>Selezionare l’origine dati «Universo»</a:t>
            </a:r>
          </a:p>
        </p:txBody>
      </p:sp>
      <p:pic>
        <p:nvPicPr>
          <p:cNvPr id="9" name="Immagine 3">
            <a:extLst>
              <a:ext uri="{FF2B5EF4-FFF2-40B4-BE49-F238E27FC236}">
                <a16:creationId xmlns:a16="http://schemas.microsoft.com/office/drawing/2014/main" id="{26FC7F17-D85C-4272-8EEB-8F43F6AE2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19" y="3781425"/>
            <a:ext cx="3205516" cy="370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779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5FFCAC8-C240-45BF-A738-1DB2E67A5010}"/>
              </a:ext>
            </a:extLst>
          </p:cNvPr>
          <p:cNvSpPr txBox="1">
            <a:spLocks noChangeArrowheads="1"/>
          </p:cNvSpPr>
          <p:nvPr/>
        </p:nvSpPr>
        <p:spPr>
          <a:xfrm>
            <a:off x="287338" y="968375"/>
            <a:ext cx="9918546" cy="1285875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5829">
              <a:defRPr/>
            </a:pPr>
            <a:r>
              <a:rPr lang="it-IT" altLang="it-IT" sz="3600" kern="0" dirty="0">
                <a:solidFill>
                  <a:srgbClr val="0070C0"/>
                </a:solidFill>
              </a:rPr>
              <a:t>Nuovo documento – BI4 (New)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732077A-AFF3-4B7C-B7F9-3B754712595B}"/>
              </a:ext>
            </a:extLst>
          </p:cNvPr>
          <p:cNvSpPr/>
          <p:nvPr/>
        </p:nvSpPr>
        <p:spPr>
          <a:xfrm>
            <a:off x="323850" y="1700213"/>
            <a:ext cx="8535988" cy="576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005596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dirty="0">
              <a:solidFill>
                <a:srgbClr val="005596"/>
              </a:solidFill>
              <a:latin typeface="+mn-lt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C0423EA-2A7F-4D30-A8DC-99F39F88114D}"/>
              </a:ext>
            </a:extLst>
          </p:cNvPr>
          <p:cNvSpPr/>
          <p:nvPr/>
        </p:nvSpPr>
        <p:spPr>
          <a:xfrm>
            <a:off x="929148" y="1852613"/>
            <a:ext cx="793704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 algn="just" eaLnBrk="1" hangingPunct="1">
              <a:lnSpc>
                <a:spcPct val="150000"/>
              </a:lnSpc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400" dirty="0">
                <a:solidFill>
                  <a:schemeClr val="tx1"/>
                </a:solidFill>
                <a:latin typeface="+mn-lt"/>
              </a:rPr>
              <a:t>Selezionare l’universo dal quale estrarre i dati.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0253824-E8A9-4B62-8A92-BC6193094DB5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48901A8-9AB6-4780-8576-228EBD4FE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748" y="2554924"/>
            <a:ext cx="4545840" cy="48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9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0487" y="3102741"/>
            <a:ext cx="7027664" cy="1357367"/>
          </a:xfrm>
        </p:spPr>
        <p:txBody>
          <a:bodyPr/>
          <a:lstStyle/>
          <a:p>
            <a:r>
              <a:rPr lang="it-IT" altLang="it-IT" dirty="0"/>
              <a:t>CREAZIONE QUERY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8431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7F45B9B-44FD-4D95-ACF9-8434D4128A2F}"/>
              </a:ext>
            </a:extLst>
          </p:cNvPr>
          <p:cNvSpPr txBox="1">
            <a:spLocks noChangeArrowheads="1"/>
          </p:cNvSpPr>
          <p:nvPr/>
        </p:nvSpPr>
        <p:spPr>
          <a:xfrm>
            <a:off x="287338" y="968375"/>
            <a:ext cx="9885362" cy="1285875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5829">
              <a:defRPr/>
            </a:pPr>
            <a:r>
              <a:rPr lang="it-IT" altLang="it-IT" sz="3600" kern="0" dirty="0">
                <a:solidFill>
                  <a:srgbClr val="0070C0"/>
                </a:solidFill>
              </a:rPr>
              <a:t>Creazione query – BOXI (</a:t>
            </a:r>
            <a:r>
              <a:rPr lang="it-IT" altLang="it-IT" sz="3600" kern="0" dirty="0" err="1">
                <a:solidFill>
                  <a:srgbClr val="0070C0"/>
                </a:solidFill>
              </a:rPr>
              <a:t>Old</a:t>
            </a:r>
            <a:r>
              <a:rPr lang="it-IT" altLang="it-IT" sz="3600" kern="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5F89383-4F3D-474B-8C1C-5B2AD85D4037}"/>
              </a:ext>
            </a:extLst>
          </p:cNvPr>
          <p:cNvSpPr/>
          <p:nvPr/>
        </p:nvSpPr>
        <p:spPr>
          <a:xfrm>
            <a:off x="922337" y="1852613"/>
            <a:ext cx="8615364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 algn="just" eaLnBrk="1" hangingPunct="1">
              <a:lnSpc>
                <a:spcPct val="150000"/>
              </a:lnSpc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400" dirty="0">
                <a:solidFill>
                  <a:schemeClr val="tx1"/>
                </a:solidFill>
                <a:latin typeface="+mn-lt"/>
              </a:rPr>
              <a:t>Dopo aver scelto l’universo si apre un pannello Java da dove è possibile creare le query scegliendo gli oggetti e i filtri.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5A059D45-7EBE-450D-8DD4-DDCDE446156C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1D9AB8-C647-42EA-AE18-A04804874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213" y="2995683"/>
            <a:ext cx="5754030" cy="42350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Freccia a sinistra 13">
            <a:extLst>
              <a:ext uri="{FF2B5EF4-FFF2-40B4-BE49-F238E27FC236}">
                <a16:creationId xmlns:a16="http://schemas.microsoft.com/office/drawing/2014/main" id="{91C83BD0-F414-4187-95E3-AF1A83DBA66F}"/>
              </a:ext>
            </a:extLst>
          </p:cNvPr>
          <p:cNvSpPr/>
          <p:nvPr/>
        </p:nvSpPr>
        <p:spPr bwMode="auto">
          <a:xfrm>
            <a:off x="7540483" y="4316213"/>
            <a:ext cx="2321707" cy="629645"/>
          </a:xfrm>
          <a:prstGeom prst="leftArrow">
            <a:avLst/>
          </a:prstGeom>
          <a:solidFill>
            <a:schemeClr val="bg1"/>
          </a:solidFill>
          <a:ln w="19050" cap="flat" cmpd="sng" algn="ctr">
            <a:solidFill>
              <a:srgbClr val="00559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rgbClr val="005596"/>
                </a:solidFill>
                <a:effectLst/>
                <a:latin typeface="Arial" charset="0"/>
                <a:cs typeface="Arial Unicode MS" charset="0"/>
              </a:rPr>
              <a:t>Oggetti risultato</a:t>
            </a:r>
          </a:p>
        </p:txBody>
      </p:sp>
      <p:sp>
        <p:nvSpPr>
          <p:cNvPr id="15" name="Freccia a sinistra 14">
            <a:extLst>
              <a:ext uri="{FF2B5EF4-FFF2-40B4-BE49-F238E27FC236}">
                <a16:creationId xmlns:a16="http://schemas.microsoft.com/office/drawing/2014/main" id="{F73B7AAB-7BCF-483B-9ECB-5BC6F4D94E4B}"/>
              </a:ext>
            </a:extLst>
          </p:cNvPr>
          <p:cNvSpPr/>
          <p:nvPr/>
        </p:nvSpPr>
        <p:spPr bwMode="auto">
          <a:xfrm>
            <a:off x="7607935" y="6218645"/>
            <a:ext cx="2321707" cy="577038"/>
          </a:xfrm>
          <a:prstGeom prst="leftArrow">
            <a:avLst/>
          </a:prstGeom>
          <a:solidFill>
            <a:schemeClr val="bg1"/>
          </a:solidFill>
          <a:ln w="19050" cap="flat" cmpd="sng" algn="ctr">
            <a:solidFill>
              <a:srgbClr val="00559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it-IT" sz="1400" dirty="0">
                <a:solidFill>
                  <a:srgbClr val="005596"/>
                </a:solidFill>
                <a:latin typeface="Arial" charset="0"/>
                <a:cs typeface="Arial Unicode MS" charset="0"/>
              </a:rPr>
              <a:t>Filtri di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rgbClr val="005596"/>
                </a:solidFill>
                <a:effectLst/>
                <a:latin typeface="Arial" charset="0"/>
                <a:cs typeface="Arial Unicode MS" charset="0"/>
              </a:rPr>
              <a:t>que</a:t>
            </a:r>
            <a:r>
              <a:rPr lang="it-IT" sz="1400" dirty="0" err="1">
                <a:solidFill>
                  <a:srgbClr val="005596"/>
                </a:solidFill>
                <a:latin typeface="Arial" charset="0"/>
                <a:cs typeface="Arial Unicode MS" charset="0"/>
              </a:rPr>
              <a:t>ry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rgbClr val="005596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A56F8886-55D5-4608-AB66-67B2FAFA66DB}"/>
              </a:ext>
            </a:extLst>
          </p:cNvPr>
          <p:cNvSpPr/>
          <p:nvPr/>
        </p:nvSpPr>
        <p:spPr bwMode="auto">
          <a:xfrm>
            <a:off x="287338" y="4211389"/>
            <a:ext cx="2005182" cy="2391501"/>
          </a:xfrm>
          <a:prstGeom prst="rightArrow">
            <a:avLst>
              <a:gd name="adj1" fmla="val 50000"/>
              <a:gd name="adj2" fmla="val 52627"/>
            </a:avLst>
          </a:prstGeom>
          <a:solidFill>
            <a:schemeClr val="bg1"/>
          </a:solidFill>
          <a:ln w="19050" cap="flat" cmpd="sng" algn="ctr">
            <a:solidFill>
              <a:srgbClr val="00559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400" dirty="0">
                <a:solidFill>
                  <a:srgbClr val="005596"/>
                </a:solidFill>
                <a:latin typeface="Arial" charset="0"/>
                <a:cs typeface="Arial Unicode MS" charset="0"/>
              </a:rPr>
              <a:t>Dati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200" dirty="0">
              <a:solidFill>
                <a:srgbClr val="005596"/>
              </a:solidFill>
              <a:latin typeface="Arial" charset="0"/>
              <a:cs typeface="Arial Unicode MS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200" dirty="0">
                <a:solidFill>
                  <a:srgbClr val="005596"/>
                </a:solidFill>
                <a:latin typeface="Arial" charset="0"/>
                <a:cs typeface="Arial Unicode MS" charset="0"/>
              </a:rPr>
              <a:t>Oggetti Dimensione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200" dirty="0">
                <a:solidFill>
                  <a:srgbClr val="005596"/>
                </a:solidFill>
                <a:latin typeface="Arial" charset="0"/>
                <a:cs typeface="Arial Unicode MS" charset="0"/>
              </a:rPr>
              <a:t>Oggetti Misura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200" dirty="0">
                <a:solidFill>
                  <a:srgbClr val="005596"/>
                </a:solidFill>
                <a:latin typeface="Arial" charset="0"/>
                <a:cs typeface="Arial Unicode MS" charset="0"/>
              </a:rPr>
              <a:t>Classi</a:t>
            </a:r>
          </a:p>
        </p:txBody>
      </p:sp>
    </p:spTree>
    <p:extLst>
      <p:ext uri="{BB962C8B-B14F-4D97-AF65-F5344CB8AC3E}">
        <p14:creationId xmlns:p14="http://schemas.microsoft.com/office/powerpoint/2010/main" val="462641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8E33737-23E5-469F-8766-11FF293C0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16" y="2377011"/>
            <a:ext cx="7067550" cy="459105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35E3A84-D649-4D10-A5D2-7559AF61EAF1}"/>
              </a:ext>
            </a:extLst>
          </p:cNvPr>
          <p:cNvSpPr txBox="1">
            <a:spLocks noChangeArrowheads="1"/>
          </p:cNvSpPr>
          <p:nvPr/>
        </p:nvSpPr>
        <p:spPr>
          <a:xfrm>
            <a:off x="287338" y="968375"/>
            <a:ext cx="9719625" cy="1285875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5829">
              <a:defRPr/>
            </a:pPr>
            <a:r>
              <a:rPr lang="it-IT" altLang="it-IT" sz="3600" kern="0" dirty="0">
                <a:solidFill>
                  <a:srgbClr val="0070C0"/>
                </a:solidFill>
              </a:rPr>
              <a:t>Creazione query – BI4 (New)</a:t>
            </a:r>
          </a:p>
        </p:txBody>
      </p:sp>
      <p:sp>
        <p:nvSpPr>
          <p:cNvPr id="5" name="Rettangolo 3">
            <a:extLst>
              <a:ext uri="{FF2B5EF4-FFF2-40B4-BE49-F238E27FC236}">
                <a16:creationId xmlns:a16="http://schemas.microsoft.com/office/drawing/2014/main" id="{E300B379-701A-4DF0-BDB1-BDF169B5B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3" y="1654084"/>
            <a:ext cx="9529128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005596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sz="2000" dirty="0">
                <a:solidFill>
                  <a:schemeClr val="tx1"/>
                </a:solidFill>
              </a:rPr>
              <a:t>Non verrà più aperto il pannello Java ma una videata in html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3454AB9E-A128-4A92-919D-B0FA92A8A361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0BA2C294-DE7D-4B15-9880-788396701972}"/>
              </a:ext>
            </a:extLst>
          </p:cNvPr>
          <p:cNvSpPr/>
          <p:nvPr/>
        </p:nvSpPr>
        <p:spPr bwMode="auto">
          <a:xfrm>
            <a:off x="639722" y="4877467"/>
            <a:ext cx="2027237" cy="2066204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rgbClr val="00559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400" dirty="0">
                <a:solidFill>
                  <a:srgbClr val="005596"/>
                </a:solidFill>
                <a:latin typeface="Arial" charset="0"/>
                <a:cs typeface="Arial Unicode MS" charset="0"/>
              </a:rPr>
              <a:t>Dati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200" dirty="0">
              <a:solidFill>
                <a:srgbClr val="005596"/>
              </a:solidFill>
              <a:latin typeface="Arial" charset="0"/>
              <a:cs typeface="Arial Unicode MS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200" dirty="0">
                <a:solidFill>
                  <a:srgbClr val="005596"/>
                </a:solidFill>
                <a:latin typeface="Arial" charset="0"/>
                <a:cs typeface="Arial Unicode MS" charset="0"/>
              </a:rPr>
              <a:t>Oggetti Dimensione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200" dirty="0">
                <a:solidFill>
                  <a:srgbClr val="005596"/>
                </a:solidFill>
                <a:latin typeface="Arial" charset="0"/>
                <a:cs typeface="Arial Unicode MS" charset="0"/>
              </a:rPr>
              <a:t>Oggetti Misura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200" dirty="0">
                <a:solidFill>
                  <a:srgbClr val="005596"/>
                </a:solidFill>
                <a:latin typeface="Arial" charset="0"/>
                <a:cs typeface="Arial Unicode MS" charset="0"/>
              </a:rPr>
              <a:t>Classi</a:t>
            </a:r>
          </a:p>
        </p:txBody>
      </p:sp>
      <p:sp>
        <p:nvSpPr>
          <p:cNvPr id="18" name="Freccia a sinistra 17">
            <a:extLst>
              <a:ext uri="{FF2B5EF4-FFF2-40B4-BE49-F238E27FC236}">
                <a16:creationId xmlns:a16="http://schemas.microsoft.com/office/drawing/2014/main" id="{BEB41A32-7164-4312-8302-323E4F6B9424}"/>
              </a:ext>
            </a:extLst>
          </p:cNvPr>
          <p:cNvSpPr/>
          <p:nvPr/>
        </p:nvSpPr>
        <p:spPr bwMode="auto">
          <a:xfrm>
            <a:off x="7685256" y="6105175"/>
            <a:ext cx="2321708" cy="1457675"/>
          </a:xfrm>
          <a:prstGeom prst="leftArrow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it-IT" sz="1400" dirty="0">
                <a:solidFill>
                  <a:srgbClr val="FF0000"/>
                </a:solidFill>
                <a:latin typeface="Arial" charset="0"/>
                <a:cs typeface="Arial Unicode MS" charset="0"/>
              </a:rPr>
              <a:t>Possibilità di vedere un anteprima del report (NEW)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7" name="Freccia a sinistra 16">
            <a:extLst>
              <a:ext uri="{FF2B5EF4-FFF2-40B4-BE49-F238E27FC236}">
                <a16:creationId xmlns:a16="http://schemas.microsoft.com/office/drawing/2014/main" id="{FB4BE7A9-B057-42C9-AB68-791917CD6906}"/>
              </a:ext>
            </a:extLst>
          </p:cNvPr>
          <p:cNvSpPr/>
          <p:nvPr/>
        </p:nvSpPr>
        <p:spPr bwMode="auto">
          <a:xfrm>
            <a:off x="7685256" y="5405376"/>
            <a:ext cx="2321707" cy="577038"/>
          </a:xfrm>
          <a:prstGeom prst="leftArrow">
            <a:avLst/>
          </a:prstGeom>
          <a:solidFill>
            <a:schemeClr val="bg1"/>
          </a:solidFill>
          <a:ln w="19050" cap="flat" cmpd="sng" algn="ctr">
            <a:solidFill>
              <a:srgbClr val="00559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it-IT" sz="1400" dirty="0">
                <a:solidFill>
                  <a:srgbClr val="005596"/>
                </a:solidFill>
                <a:latin typeface="Arial" charset="0"/>
                <a:cs typeface="Arial Unicode MS" charset="0"/>
              </a:rPr>
              <a:t>Filtri di 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rgbClr val="005596"/>
                </a:solidFill>
                <a:effectLst/>
                <a:latin typeface="Arial" charset="0"/>
                <a:cs typeface="Arial Unicode MS" charset="0"/>
              </a:rPr>
              <a:t>que</a:t>
            </a:r>
            <a:r>
              <a:rPr lang="it-IT" sz="1400" dirty="0">
                <a:solidFill>
                  <a:srgbClr val="005596"/>
                </a:solidFill>
                <a:latin typeface="Arial" charset="0"/>
                <a:cs typeface="Arial Unicode MS" charset="0"/>
              </a:rPr>
              <a:t>ry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rgbClr val="005596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6" name="Freccia a sinistra 15">
            <a:extLst>
              <a:ext uri="{FF2B5EF4-FFF2-40B4-BE49-F238E27FC236}">
                <a16:creationId xmlns:a16="http://schemas.microsoft.com/office/drawing/2014/main" id="{6F6CB515-D8A5-4661-8E16-602D56D4A939}"/>
              </a:ext>
            </a:extLst>
          </p:cNvPr>
          <p:cNvSpPr/>
          <p:nvPr/>
        </p:nvSpPr>
        <p:spPr bwMode="auto">
          <a:xfrm>
            <a:off x="7652313" y="4034446"/>
            <a:ext cx="2321707" cy="629645"/>
          </a:xfrm>
          <a:prstGeom prst="leftArrow">
            <a:avLst/>
          </a:prstGeom>
          <a:solidFill>
            <a:schemeClr val="bg1"/>
          </a:solidFill>
          <a:ln w="19050" cap="flat" cmpd="sng" algn="ctr">
            <a:solidFill>
              <a:srgbClr val="00559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rgbClr val="005596"/>
                </a:solidFill>
                <a:effectLst/>
                <a:latin typeface="Arial" charset="0"/>
                <a:cs typeface="Arial Unicode MS" charset="0"/>
              </a:rPr>
              <a:t>Oggetti risultato</a:t>
            </a:r>
          </a:p>
        </p:txBody>
      </p:sp>
    </p:spTree>
    <p:extLst>
      <p:ext uri="{BB962C8B-B14F-4D97-AF65-F5344CB8AC3E}">
        <p14:creationId xmlns:p14="http://schemas.microsoft.com/office/powerpoint/2010/main" val="3965874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0487" y="3102741"/>
            <a:ext cx="7027664" cy="1357367"/>
          </a:xfrm>
        </p:spPr>
        <p:txBody>
          <a:bodyPr/>
          <a:lstStyle/>
          <a:p>
            <a:r>
              <a:rPr lang="it-IT" dirty="0"/>
              <a:t>Modifica query</a:t>
            </a:r>
          </a:p>
        </p:txBody>
      </p:sp>
    </p:spTree>
    <p:extLst>
      <p:ext uri="{BB962C8B-B14F-4D97-AF65-F5344CB8AC3E}">
        <p14:creationId xmlns:p14="http://schemas.microsoft.com/office/powerpoint/2010/main" val="137553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68FDD6-E5E0-44B6-98FC-63DC1A63B2C6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7206419-274C-4DB4-AB11-07F86300F741}"/>
              </a:ext>
            </a:extLst>
          </p:cNvPr>
          <p:cNvSpPr/>
          <p:nvPr/>
        </p:nvSpPr>
        <p:spPr>
          <a:xfrm>
            <a:off x="331470" y="860797"/>
            <a:ext cx="978407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/>
          </a:p>
          <a:p>
            <a:pPr marL="457200" indent="-457200" algn="just">
              <a:buClr>
                <a:srgbClr val="005596"/>
              </a:buClr>
              <a:buFont typeface="Wingdings" pitchFamily="2" charset="2"/>
              <a:buChar char="v"/>
              <a:defRPr/>
            </a:pPr>
            <a:r>
              <a:rPr lang="it-IT" sz="2800" dirty="0"/>
              <a:t>Mostrare le sostanziali </a:t>
            </a:r>
            <a:r>
              <a:rPr lang="it-IT" sz="2800" kern="0" dirty="0">
                <a:solidFill>
                  <a:srgbClr val="0070C0"/>
                </a:solidFill>
              </a:rPr>
              <a:t>differenze</a:t>
            </a:r>
            <a:r>
              <a:rPr lang="it-IT" sz="2800" dirty="0"/>
              <a:t> nell’utilizzo di BI4 rispetto alla precedente versione BOXI.</a:t>
            </a:r>
          </a:p>
          <a:p>
            <a:endParaRPr lang="it-IT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1FAD5E3-F0D1-49E6-95AE-05978A912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779" y="2992481"/>
            <a:ext cx="31432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550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25A38D8-0642-4712-AD7C-D359AD8441F1}"/>
              </a:ext>
            </a:extLst>
          </p:cNvPr>
          <p:cNvSpPr txBox="1">
            <a:spLocks noChangeArrowheads="1"/>
          </p:cNvSpPr>
          <p:nvPr/>
        </p:nvSpPr>
        <p:spPr>
          <a:xfrm>
            <a:off x="287338" y="968375"/>
            <a:ext cx="8531225" cy="1285875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5829">
              <a:defRPr/>
            </a:pPr>
            <a:r>
              <a:rPr lang="it-IT" altLang="it-IT" sz="3600" kern="0" dirty="0">
                <a:solidFill>
                  <a:srgbClr val="0070C0"/>
                </a:solidFill>
              </a:rPr>
              <a:t>Modifica query – BOXI (</a:t>
            </a:r>
            <a:r>
              <a:rPr lang="it-IT" altLang="it-IT" sz="3600" kern="0" dirty="0" err="1">
                <a:solidFill>
                  <a:srgbClr val="0070C0"/>
                </a:solidFill>
              </a:rPr>
              <a:t>Old</a:t>
            </a:r>
            <a:r>
              <a:rPr lang="it-IT" altLang="it-IT" sz="3600" kern="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0A25AFC-155E-40EC-A20A-927B1BDD7CE7}"/>
              </a:ext>
            </a:extLst>
          </p:cNvPr>
          <p:cNvSpPr/>
          <p:nvPr/>
        </p:nvSpPr>
        <p:spPr>
          <a:xfrm>
            <a:off x="1028701" y="1428919"/>
            <a:ext cx="84924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05596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sz="2400" kern="0" dirty="0">
              <a:solidFill>
                <a:srgbClr val="0070C0"/>
              </a:solidFill>
              <a:ea typeface="+mj-ea"/>
              <a:cs typeface="+mj-cs"/>
            </a:endParaRPr>
          </a:p>
          <a:p>
            <a:pPr algn="just">
              <a:buClr>
                <a:srgbClr val="005596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sz="2400" dirty="0">
                <a:solidFill>
                  <a:srgbClr val="000000"/>
                </a:solidFill>
              </a:rPr>
              <a:t>Selezionare il report da modificare e scegliere «Modifica» dall’elenco che compare cliccando il  tasto destro del mouse. In questo modo accedo al pannello Java</a:t>
            </a:r>
          </a:p>
          <a:p>
            <a:pPr algn="just">
              <a:buClr>
                <a:srgbClr val="005596"/>
              </a:buClr>
              <a:buSzPct val="100000"/>
            </a:pPr>
            <a:endParaRPr lang="it-IT" sz="2400" dirty="0">
              <a:solidFill>
                <a:srgbClr val="000000"/>
              </a:solidFill>
            </a:endParaRPr>
          </a:p>
          <a:p>
            <a:pPr marL="342000" indent="-342000" algn="just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400" dirty="0">
                <a:solidFill>
                  <a:srgbClr val="000000"/>
                </a:solidFill>
              </a:rPr>
              <a:t>Passare dal pannello «Modifica report» al pannello Modifica Query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53B57E0-5B54-45C6-98BA-C4147FD725CD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606BDB9-7DD7-4D1D-B6C7-16AA3586B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995" y="4207622"/>
            <a:ext cx="6677025" cy="32099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21252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3D88444C-5A5A-4E0C-888C-241A9978E4B4}"/>
              </a:ext>
            </a:extLst>
          </p:cNvPr>
          <p:cNvSpPr txBox="1">
            <a:spLocks noChangeArrowheads="1"/>
          </p:cNvSpPr>
          <p:nvPr/>
        </p:nvSpPr>
        <p:spPr>
          <a:xfrm flipV="1">
            <a:off x="-1" y="-1"/>
            <a:ext cx="45719" cy="45719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5829">
              <a:defRPr/>
            </a:pPr>
            <a:endParaRPr lang="it-IT" altLang="it-IT" sz="4106" dirty="0"/>
          </a:p>
        </p:txBody>
      </p:sp>
      <p:pic>
        <p:nvPicPr>
          <p:cNvPr id="9" name="Segnaposto contenuto 3">
            <a:extLst>
              <a:ext uri="{FF2B5EF4-FFF2-40B4-BE49-F238E27FC236}">
                <a16:creationId xmlns:a16="http://schemas.microsoft.com/office/drawing/2014/main" id="{60358994-CFD2-4F4F-B2C3-94CED212A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263" y="3501008"/>
            <a:ext cx="8492972" cy="2782317"/>
          </a:xfrm>
        </p:spPr>
      </p:pic>
      <p:sp>
        <p:nvSpPr>
          <p:cNvPr id="10" name="Rettangolo 3">
            <a:extLst>
              <a:ext uri="{FF2B5EF4-FFF2-40B4-BE49-F238E27FC236}">
                <a16:creationId xmlns:a16="http://schemas.microsoft.com/office/drawing/2014/main" id="{35F7CBAD-48FD-4094-9517-538A0B74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46" y="1770837"/>
            <a:ext cx="907451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buClr>
                <a:srgbClr val="005596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dirty="0">
                <a:solidFill>
                  <a:srgbClr val="000000"/>
                </a:solidFill>
                <a:latin typeface="+mj-lt"/>
              </a:rPr>
              <a:t>Selezionare il report da modificare e scegliere «Modifica» dall’elenco che compare cliccando il  tasto destro del mouse. In questo modo entro nella modalità </a:t>
            </a:r>
            <a:r>
              <a:rPr lang="it-IT" altLang="it-IT" dirty="0">
                <a:solidFill>
                  <a:srgbClr val="0070C0"/>
                </a:solidFill>
                <a:latin typeface="+mj-lt"/>
              </a:rPr>
              <a:t>Progettazione</a:t>
            </a:r>
          </a:p>
          <a:p>
            <a:pPr marL="0" indent="0" algn="just" eaLnBrk="1" hangingPunct="1">
              <a:buClr>
                <a:srgbClr val="005596"/>
              </a:buClr>
              <a:buSzPct val="100000"/>
            </a:pPr>
            <a:endParaRPr lang="it-IT" altLang="it-IT" dirty="0">
              <a:solidFill>
                <a:srgbClr val="0070C0"/>
              </a:solidFill>
              <a:latin typeface="+mn-lt"/>
            </a:endParaRPr>
          </a:p>
          <a:p>
            <a:pPr algn="just">
              <a:buClr>
                <a:srgbClr val="005596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0000"/>
                </a:solidFill>
                <a:latin typeface="+mn-lt"/>
              </a:rPr>
              <a:t>Cliccare sul pulsante «Modifica Fornitore di dati» per accedere alla videata di modifica della query.</a:t>
            </a:r>
          </a:p>
          <a:p>
            <a:pPr algn="just" eaLnBrk="1" hangingPunct="1">
              <a:buClr>
                <a:srgbClr val="005596"/>
              </a:buClr>
              <a:buSzPct val="100000"/>
              <a:buFont typeface="Wingdings" panose="05000000000000000000" pitchFamily="2" charset="2"/>
              <a:buChar char="v"/>
            </a:pPr>
            <a:endParaRPr lang="it-IT" altLang="it-IT" dirty="0">
              <a:solidFill>
                <a:srgbClr val="0070C0"/>
              </a:solidFill>
              <a:latin typeface="+mn-lt"/>
            </a:endParaRPr>
          </a:p>
          <a:p>
            <a:pPr algn="just" eaLnBrk="1" hangingPunct="1">
              <a:buClr>
                <a:srgbClr val="005596"/>
              </a:buClr>
              <a:buSzPct val="100000"/>
              <a:buFont typeface="Wingdings" panose="05000000000000000000" pitchFamily="2" charset="2"/>
              <a:buChar char="v"/>
            </a:pPr>
            <a:endParaRPr lang="it-IT" altLang="it-IT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DA7C035-B5EC-41F2-8D49-DA145E877A27}"/>
              </a:ext>
            </a:extLst>
          </p:cNvPr>
          <p:cNvSpPr txBox="1"/>
          <p:nvPr/>
        </p:nvSpPr>
        <p:spPr>
          <a:xfrm>
            <a:off x="122306" y="843146"/>
            <a:ext cx="9365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3600" kern="0" dirty="0">
                <a:solidFill>
                  <a:srgbClr val="0070C0"/>
                </a:solidFill>
              </a:rPr>
              <a:t>Modifica query – BI4 (New)</a:t>
            </a:r>
            <a:br>
              <a:rPr lang="it-IT" altLang="it-IT" dirty="0"/>
            </a:br>
            <a:endParaRPr lang="it-IT" dirty="0"/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0F34A138-4B3A-4699-B757-AECC7E3238CC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7B39CB7-AEF3-48AC-97C7-E04081167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082" y="4110684"/>
            <a:ext cx="5366473" cy="33068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14125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0487" y="3102741"/>
            <a:ext cx="7027664" cy="1357367"/>
          </a:xfrm>
        </p:spPr>
        <p:txBody>
          <a:bodyPr/>
          <a:lstStyle/>
          <a:p>
            <a:r>
              <a:rPr lang="it-IT" altLang="it-IT" dirty="0"/>
              <a:t>BARRA DEGLI STRUMENTI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0129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67C1728E-F1AF-4595-819A-5B3B39F4E1BF}"/>
              </a:ext>
            </a:extLst>
          </p:cNvPr>
          <p:cNvSpPr txBox="1">
            <a:spLocks noChangeArrowheads="1"/>
          </p:cNvSpPr>
          <p:nvPr/>
        </p:nvSpPr>
        <p:spPr>
          <a:xfrm>
            <a:off x="287338" y="990600"/>
            <a:ext cx="9976802" cy="1285875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5829">
              <a:defRPr/>
            </a:pPr>
            <a:r>
              <a:rPr lang="it-IT" altLang="it-IT" sz="3600" kern="0" dirty="0">
                <a:solidFill>
                  <a:srgbClr val="0070C0"/>
                </a:solidFill>
              </a:rPr>
              <a:t>Barra degli strumenti – BI4 (New)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2F02D65-E9E0-49D1-A240-FA11DA84E620}"/>
              </a:ext>
            </a:extLst>
          </p:cNvPr>
          <p:cNvSpPr/>
          <p:nvPr/>
        </p:nvSpPr>
        <p:spPr>
          <a:xfrm>
            <a:off x="758664" y="1955669"/>
            <a:ext cx="89296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5596"/>
              </a:buClr>
              <a:buSzPct val="100000"/>
              <a:defRPr/>
            </a:pPr>
            <a:r>
              <a:rPr lang="it-IT" sz="2400" dirty="0">
                <a:solidFill>
                  <a:srgbClr val="000000"/>
                </a:solidFill>
              </a:rPr>
              <a:t>La barra degli strumenti, visibile dalla modalità </a:t>
            </a:r>
            <a:r>
              <a:rPr lang="it-IT" altLang="it-IT" sz="2400" dirty="0">
                <a:solidFill>
                  <a:srgbClr val="0070C0"/>
                </a:solidFill>
              </a:rPr>
              <a:t>Progettazione </a:t>
            </a:r>
            <a:r>
              <a:rPr lang="it-IT" sz="2400" dirty="0">
                <a:solidFill>
                  <a:srgbClr val="000000"/>
                </a:solidFill>
              </a:rPr>
              <a:t>è suddivisa in più </a:t>
            </a:r>
            <a:r>
              <a:rPr lang="it-IT" sz="2400" dirty="0" err="1">
                <a:solidFill>
                  <a:srgbClr val="000000"/>
                </a:solidFill>
              </a:rPr>
              <a:t>tab</a:t>
            </a:r>
            <a:r>
              <a:rPr lang="it-IT" sz="2400" dirty="0">
                <a:solidFill>
                  <a:srgbClr val="000000"/>
                </a:solidFill>
              </a:rPr>
              <a:t>.</a:t>
            </a:r>
          </a:p>
          <a:p>
            <a:pPr algn="just" eaLnBrk="1" hangingPunct="1">
              <a:buClr>
                <a:srgbClr val="005596"/>
              </a:buClr>
              <a:buSzPct val="100000"/>
              <a:defRPr/>
            </a:pPr>
            <a:endParaRPr lang="it-IT" sz="2400" dirty="0">
              <a:solidFill>
                <a:srgbClr val="000000"/>
              </a:solidFill>
            </a:endParaRPr>
          </a:p>
          <a:p>
            <a:pPr marL="342000" indent="-342000" algn="just" eaLnBrk="1" hangingPunct="1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400" dirty="0">
                <a:solidFill>
                  <a:srgbClr val="0070C0"/>
                </a:solidFill>
              </a:rPr>
              <a:t>Elementi del Report </a:t>
            </a:r>
            <a:r>
              <a:rPr lang="it-IT" sz="2400" dirty="0">
                <a:solidFill>
                  <a:srgbClr val="000000"/>
                </a:solidFill>
              </a:rPr>
              <a:t>ci consente di inserire tabelle, celle, colonne, grafici, </a:t>
            </a:r>
            <a:r>
              <a:rPr lang="it-IT" sz="2400" dirty="0" err="1">
                <a:solidFill>
                  <a:srgbClr val="000000"/>
                </a:solidFill>
              </a:rPr>
              <a:t>ecc</a:t>
            </a:r>
            <a:r>
              <a:rPr lang="it-IT" sz="2400" dirty="0">
                <a:solidFill>
                  <a:srgbClr val="000000"/>
                </a:solidFill>
              </a:rPr>
              <a:t>…</a:t>
            </a:r>
          </a:p>
          <a:p>
            <a:pPr marL="342000" indent="-342000" algn="just" eaLnBrk="1" hangingPunct="1">
              <a:buClr>
                <a:srgbClr val="005596"/>
              </a:buClr>
              <a:buSzPct val="100000"/>
              <a:buFont typeface="Wingdings" pitchFamily="2" charset="2"/>
              <a:buChar char="v"/>
              <a:defRPr/>
            </a:pPr>
            <a:endParaRPr lang="it-IT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6602418-BAFA-4401-B953-C6A9AD474BC7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49E999-8BA1-4A1A-A58D-998059DBA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64" y="4195763"/>
            <a:ext cx="70580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81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E4EB886-5954-4F6D-ADFD-454C8594F21B}"/>
              </a:ext>
            </a:extLst>
          </p:cNvPr>
          <p:cNvSpPr txBox="1">
            <a:spLocks noChangeArrowheads="1"/>
          </p:cNvSpPr>
          <p:nvPr/>
        </p:nvSpPr>
        <p:spPr>
          <a:xfrm>
            <a:off x="287338" y="990600"/>
            <a:ext cx="10056812" cy="1285875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5829">
              <a:defRPr/>
            </a:pPr>
            <a:r>
              <a:rPr lang="it-IT" altLang="it-IT" sz="3600" kern="0" dirty="0">
                <a:solidFill>
                  <a:srgbClr val="0070C0"/>
                </a:solidFill>
              </a:rPr>
              <a:t>Barra degli strumenti – BI4 (New)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EFEC402-B21B-4258-B9AC-9D890856E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59" y="1833692"/>
            <a:ext cx="896169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buClr>
                <a:srgbClr val="005596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dirty="0">
                <a:solidFill>
                  <a:srgbClr val="0070C0"/>
                </a:solidFill>
                <a:latin typeface="+mn-lt"/>
              </a:rPr>
              <a:t>Formattazione</a:t>
            </a:r>
            <a:r>
              <a:rPr lang="it-IT" altLang="it-IT" dirty="0">
                <a:solidFill>
                  <a:srgbClr val="000000"/>
                </a:solidFill>
                <a:latin typeface="+mn-lt"/>
              </a:rPr>
              <a:t> ci consente di formattare il report (carattere, grassetto, colori celle, </a:t>
            </a:r>
            <a:r>
              <a:rPr lang="it-IT" altLang="it-IT" dirty="0" err="1">
                <a:solidFill>
                  <a:srgbClr val="000000"/>
                </a:solidFill>
                <a:latin typeface="+mn-lt"/>
              </a:rPr>
              <a:t>ecc</a:t>
            </a:r>
            <a:r>
              <a:rPr lang="it-IT" altLang="it-IT" dirty="0">
                <a:solidFill>
                  <a:srgbClr val="000000"/>
                </a:solidFill>
                <a:latin typeface="+mn-lt"/>
              </a:rPr>
              <a:t>…</a:t>
            </a:r>
          </a:p>
          <a:p>
            <a:pPr algn="just" eaLnBrk="1" hangingPunct="1">
              <a:buClr>
                <a:srgbClr val="005596"/>
              </a:buClr>
              <a:buSzPct val="100000"/>
              <a:buFont typeface="Wingdings" panose="05000000000000000000" pitchFamily="2" charset="2"/>
              <a:buChar char="v"/>
            </a:pPr>
            <a:endParaRPr lang="it-IT" altLang="it-IT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E6C271D-A920-49A8-ABE8-965C82753869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456F765-1D07-4740-BFA9-49EE3EEDD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59" y="3605083"/>
            <a:ext cx="70675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0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B05DF07C-BD5E-4CA3-8CB4-4ABF24784685}"/>
              </a:ext>
            </a:extLst>
          </p:cNvPr>
          <p:cNvSpPr txBox="1">
            <a:spLocks noChangeArrowheads="1"/>
          </p:cNvSpPr>
          <p:nvPr/>
        </p:nvSpPr>
        <p:spPr>
          <a:xfrm>
            <a:off x="674370" y="990600"/>
            <a:ext cx="9332593" cy="1285875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5829">
              <a:defRPr/>
            </a:pPr>
            <a:r>
              <a:rPr lang="it-IT" altLang="it-IT" sz="3600" kern="0" dirty="0">
                <a:solidFill>
                  <a:srgbClr val="0070C0"/>
                </a:solidFill>
              </a:rPr>
              <a:t>Barra degli strumenti – BI4 (New)</a:t>
            </a:r>
          </a:p>
        </p:txBody>
      </p:sp>
      <p:sp>
        <p:nvSpPr>
          <p:cNvPr id="5" name="Rettangolo 1">
            <a:extLst>
              <a:ext uri="{FF2B5EF4-FFF2-40B4-BE49-F238E27FC236}">
                <a16:creationId xmlns:a16="http://schemas.microsoft.com/office/drawing/2014/main" id="{F67B8EFE-19BD-4EBA-A636-47AD70B75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476" y="1963738"/>
            <a:ext cx="8120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buClr>
                <a:srgbClr val="005596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dirty="0">
                <a:solidFill>
                  <a:srgbClr val="0070C0"/>
                </a:solidFill>
                <a:latin typeface="+mn-lt"/>
              </a:rPr>
              <a:t>Accesso ai dati </a:t>
            </a:r>
            <a:r>
              <a:rPr lang="it-IT" altLang="it-IT" dirty="0">
                <a:solidFill>
                  <a:srgbClr val="000000"/>
                </a:solidFill>
                <a:latin typeface="+mn-lt"/>
              </a:rPr>
              <a:t>ci consente di modificare la </a:t>
            </a:r>
            <a:r>
              <a:rPr lang="it-IT" altLang="it-IT" dirty="0" err="1">
                <a:solidFill>
                  <a:srgbClr val="000000"/>
                </a:solidFill>
                <a:latin typeface="+mn-lt"/>
              </a:rPr>
              <a:t>query</a:t>
            </a:r>
            <a:r>
              <a:rPr lang="it-IT" altLang="it-IT" dirty="0">
                <a:solidFill>
                  <a:srgbClr val="000000"/>
                </a:solidFill>
                <a:latin typeface="+mn-lt"/>
              </a:rPr>
              <a:t>, aggiornare la </a:t>
            </a:r>
            <a:r>
              <a:rPr lang="it-IT" altLang="it-IT" dirty="0" err="1">
                <a:solidFill>
                  <a:srgbClr val="000000"/>
                </a:solidFill>
                <a:latin typeface="+mn-lt"/>
              </a:rPr>
              <a:t>query</a:t>
            </a:r>
            <a:r>
              <a:rPr lang="it-IT" altLang="it-IT" dirty="0">
                <a:solidFill>
                  <a:srgbClr val="000000"/>
                </a:solidFill>
                <a:latin typeface="+mn-lt"/>
              </a:rPr>
              <a:t>, aggiungere una variabile, ecc. 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4FA18F4-7E71-40E9-9BCC-5E0FC74EB742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7BC4DA0-EE9D-4D8C-9224-34D8E6FD0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476" y="3767138"/>
            <a:ext cx="7981950" cy="21812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910320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052A59F2-5D25-4AB2-8D96-0EB1627D7FBC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990600"/>
            <a:ext cx="9321163" cy="1285875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5829">
              <a:defRPr/>
            </a:pPr>
            <a:r>
              <a:rPr lang="it-IT" altLang="it-IT" sz="3600" kern="0" dirty="0">
                <a:solidFill>
                  <a:srgbClr val="0070C0"/>
                </a:solidFill>
              </a:rPr>
              <a:t>Barra degli strumenti – BI4 (New)</a:t>
            </a:r>
          </a:p>
        </p:txBody>
      </p:sp>
      <p:sp>
        <p:nvSpPr>
          <p:cNvPr id="5" name="Rettangolo 1">
            <a:extLst>
              <a:ext uri="{FF2B5EF4-FFF2-40B4-BE49-F238E27FC236}">
                <a16:creationId xmlns:a16="http://schemas.microsoft.com/office/drawing/2014/main" id="{7CA57802-EABC-4D8B-9F56-B938B15E4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038" y="1714500"/>
            <a:ext cx="7899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buClr>
                <a:srgbClr val="005596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dirty="0">
                <a:solidFill>
                  <a:srgbClr val="0070C0"/>
                </a:solidFill>
                <a:latin typeface="+mn-lt"/>
              </a:rPr>
              <a:t>Analisi</a:t>
            </a:r>
            <a:r>
              <a:rPr lang="it-IT" altLang="it-IT" dirty="0">
                <a:solidFill>
                  <a:srgbClr val="000000"/>
                </a:solidFill>
                <a:latin typeface="+mn-lt"/>
              </a:rPr>
              <a:t> ci consente di inserire interruzioni, ordinare i dati, inserire un </a:t>
            </a:r>
            <a:r>
              <a:rPr lang="it-IT" altLang="it-IT" dirty="0" err="1">
                <a:solidFill>
                  <a:srgbClr val="000000"/>
                </a:solidFill>
                <a:latin typeface="+mn-lt"/>
              </a:rPr>
              <a:t>drill</a:t>
            </a:r>
            <a:r>
              <a:rPr lang="it-IT" altLang="it-IT" dirty="0">
                <a:solidFill>
                  <a:srgbClr val="000000"/>
                </a:solidFill>
                <a:latin typeface="+mn-lt"/>
              </a:rPr>
              <a:t>, inserire una funzione (somma, conteggio, media)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90771375-7895-4584-91D0-238E4E155609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F4F5966-3A07-491D-88E4-48A74D83A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8" y="3928246"/>
            <a:ext cx="70770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35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1C2F9E8-CD91-4924-80A8-97995160B186}"/>
              </a:ext>
            </a:extLst>
          </p:cNvPr>
          <p:cNvSpPr txBox="1">
            <a:spLocks noChangeArrowheads="1"/>
          </p:cNvSpPr>
          <p:nvPr/>
        </p:nvSpPr>
        <p:spPr>
          <a:xfrm>
            <a:off x="287338" y="990600"/>
            <a:ext cx="9719625" cy="1285875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5829">
              <a:defRPr/>
            </a:pPr>
            <a:r>
              <a:rPr lang="it-IT" altLang="it-IT" sz="3600" kern="0" dirty="0">
                <a:solidFill>
                  <a:srgbClr val="0070C0"/>
                </a:solidFill>
              </a:rPr>
              <a:t>Barra degli strumenti – BI4 (New)</a:t>
            </a:r>
          </a:p>
        </p:txBody>
      </p:sp>
      <p:sp>
        <p:nvSpPr>
          <p:cNvPr id="5" name="Rettangolo 3">
            <a:extLst>
              <a:ext uri="{FF2B5EF4-FFF2-40B4-BE49-F238E27FC236}">
                <a16:creationId xmlns:a16="http://schemas.microsoft.com/office/drawing/2014/main" id="{1C50A682-7848-4A4D-B6C9-955340F9E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569" y="1714500"/>
            <a:ext cx="77501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buClr>
                <a:srgbClr val="005596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dirty="0">
                <a:solidFill>
                  <a:srgbClr val="0070C0"/>
                </a:solidFill>
                <a:latin typeface="+mn-lt"/>
              </a:rPr>
              <a:t>Imposta pagina</a:t>
            </a:r>
            <a:r>
              <a:rPr lang="it-IT" altLang="it-IT" dirty="0">
                <a:solidFill>
                  <a:srgbClr val="000000"/>
                </a:solidFill>
                <a:latin typeface="+mn-lt"/>
              </a:rPr>
              <a:t> ci consente di rinominare il report, impostare i margini, inserire intestazioni e piè di pagina, ecc..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838168D-9080-4B84-98B5-03B225DF2BD2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69C94DB-A43F-4DF9-9C9A-A4800C7A6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581" y="3781425"/>
            <a:ext cx="72294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65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D92C2D0-1A8C-49B0-AB7F-B543BB561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149" y="2855118"/>
            <a:ext cx="3802062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5">
            <a:extLst>
              <a:ext uri="{FF2B5EF4-FFF2-40B4-BE49-F238E27FC236}">
                <a16:creationId xmlns:a16="http://schemas.microsoft.com/office/drawing/2014/main" id="{90AA41C9-587D-453B-BC85-272D8EB35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160" y="1813163"/>
            <a:ext cx="710819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buClr>
                <a:srgbClr val="005596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dirty="0">
                <a:solidFill>
                  <a:srgbClr val="000000"/>
                </a:solidFill>
                <a:latin typeface="+mn-lt"/>
              </a:rPr>
              <a:t>Cliccare sul tasto esporta</a:t>
            </a:r>
          </a:p>
          <a:p>
            <a:pPr algn="just" eaLnBrk="1" hangingPunct="1">
              <a:buClr>
                <a:srgbClr val="005596"/>
              </a:buClr>
              <a:buSzPct val="100000"/>
              <a:buFont typeface="Wingdings" panose="05000000000000000000" pitchFamily="2" charset="2"/>
              <a:buChar char="v"/>
            </a:pPr>
            <a:r>
              <a:rPr lang="it-IT" altLang="it-IT" dirty="0">
                <a:solidFill>
                  <a:srgbClr val="000000"/>
                </a:solidFill>
                <a:latin typeface="+mn-lt"/>
              </a:rPr>
              <a:t>Scegliere il tipo di file da esportare 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1B6BEAC4-26D4-4CC5-A18D-44245DE92B3C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F3C9487-3F12-48DF-A142-53EDDD7DB0EC}"/>
              </a:ext>
            </a:extLst>
          </p:cNvPr>
          <p:cNvSpPr txBox="1"/>
          <p:nvPr/>
        </p:nvSpPr>
        <p:spPr>
          <a:xfrm>
            <a:off x="395288" y="1048163"/>
            <a:ext cx="9365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36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Esportazione Report – BI4 (New)</a:t>
            </a:r>
            <a:br>
              <a:rPr lang="it-IT" altLang="it-IT" sz="36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endParaRPr lang="it-IT" sz="3600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tangolo 4">
            <a:extLst>
              <a:ext uri="{FF2B5EF4-FFF2-40B4-BE49-F238E27FC236}">
                <a16:creationId xmlns:a16="http://schemas.microsoft.com/office/drawing/2014/main" id="{C80CFA6D-17C1-4C4F-A756-DCB09104B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534" y="3834940"/>
            <a:ext cx="358775" cy="33821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59419DF1-21E9-4668-9855-1350783DBD3A}"/>
              </a:ext>
            </a:extLst>
          </p:cNvPr>
          <p:cNvSpPr/>
          <p:nvPr/>
        </p:nvSpPr>
        <p:spPr bwMode="auto">
          <a:xfrm>
            <a:off x="4675900" y="4099533"/>
            <a:ext cx="593603" cy="644492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rgbClr val="00559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rgbClr val="005596"/>
                </a:solidFill>
                <a:effectLst/>
                <a:latin typeface="Arial" charset="0"/>
                <a:cs typeface="Arial Unicode MS" charset="0"/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6CBF5AF-0C06-4B39-960B-0645AF9B6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80" y="2855118"/>
            <a:ext cx="3609975" cy="2162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843972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80142" y="1450723"/>
            <a:ext cx="7027664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it-IT" dirty="0">
                <a:solidFill>
                  <a:schemeClr val="bg1"/>
                </a:solidFill>
              </a:rPr>
              <a:t>seguici su</a:t>
            </a:r>
            <a:endParaRPr lang="it-IT" sz="3600" b="1" dirty="0">
              <a:solidFill>
                <a:schemeClr val="bg1"/>
              </a:solidFill>
            </a:endParaRPr>
          </a:p>
          <a:p>
            <a:pPr>
              <a:spcBef>
                <a:spcPts val="300"/>
              </a:spcBef>
            </a:pPr>
            <a:r>
              <a:rPr lang="it-IT" sz="3600" b="1" dirty="0" err="1">
                <a:solidFill>
                  <a:schemeClr val="bg1"/>
                </a:solidFill>
              </a:rPr>
              <a:t>www.csipiemonte.it</a:t>
            </a:r>
            <a:endParaRPr lang="it-IT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56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0487" y="3102741"/>
            <a:ext cx="7027664" cy="1357367"/>
          </a:xfrm>
        </p:spPr>
        <p:txBody>
          <a:bodyPr/>
          <a:lstStyle/>
          <a:p>
            <a:r>
              <a:rPr lang="it-IT" altLang="it-IT" dirty="0"/>
              <a:t>Vantaggi della migrazione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066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0DE6B51-696B-48E1-8B54-9CD3AE22FA60}"/>
              </a:ext>
            </a:extLst>
          </p:cNvPr>
          <p:cNvSpPr txBox="1">
            <a:spLocks noChangeArrowheads="1"/>
          </p:cNvSpPr>
          <p:nvPr/>
        </p:nvSpPr>
        <p:spPr>
          <a:xfrm>
            <a:off x="937259" y="815546"/>
            <a:ext cx="9178290" cy="6067168"/>
          </a:xfrm>
        </p:spPr>
        <p:txBody>
          <a:bodyPr/>
          <a:lstStyle>
            <a:lvl1pPr marL="373315" indent="-373315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850" indent="-311096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384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138" indent="-248877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891" indent="-248877" algn="l" defTabSz="497754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Clr>
                <a:srgbClr val="005596"/>
              </a:buClr>
              <a:buFont typeface="Wingdings" pitchFamily="2" charset="2"/>
              <a:buChar char="v"/>
              <a:defRPr/>
            </a:pPr>
            <a:endParaRPr lang="it-IT" sz="2400" dirty="0"/>
          </a:p>
          <a:p>
            <a:pPr marL="457200" indent="-457200" algn="just">
              <a:spcBef>
                <a:spcPts val="0"/>
              </a:spcBef>
              <a:buClr>
                <a:srgbClr val="005596"/>
              </a:buClr>
              <a:buFont typeface="Wingdings" pitchFamily="2" charset="2"/>
              <a:buChar char="v"/>
              <a:defRPr/>
            </a:pPr>
            <a:endParaRPr lang="it-IT" sz="2400" dirty="0"/>
          </a:p>
          <a:p>
            <a:pPr marL="457200" indent="-457200" algn="just">
              <a:spcBef>
                <a:spcPts val="0"/>
              </a:spcBef>
              <a:buClr>
                <a:srgbClr val="005596"/>
              </a:buClr>
              <a:buFont typeface="Wingdings" pitchFamily="2" charset="2"/>
              <a:buChar char="v"/>
              <a:defRPr/>
            </a:pPr>
            <a:r>
              <a:rPr lang="it-IT" sz="2400" dirty="0"/>
              <a:t>La versione BI4 permette di fruire di tutte le funzionalità, in modalità web, </a:t>
            </a:r>
            <a:r>
              <a:rPr lang="it-IT" sz="2400" kern="0" dirty="0">
                <a:solidFill>
                  <a:srgbClr val="0070C0"/>
                </a:solidFill>
              </a:rPr>
              <a:t>svincolandola dalla versione di Applet Java </a:t>
            </a:r>
            <a:r>
              <a:rPr lang="it-IT" sz="2400" dirty="0"/>
              <a:t>presente sulla postazione di lavoro</a:t>
            </a:r>
          </a:p>
          <a:p>
            <a:pPr marL="457200" indent="-457200" algn="just">
              <a:spcBef>
                <a:spcPts val="0"/>
              </a:spcBef>
              <a:buClr>
                <a:srgbClr val="005596"/>
              </a:buClr>
              <a:buFont typeface="Wingdings" pitchFamily="2" charset="2"/>
              <a:buChar char="v"/>
              <a:defRPr/>
            </a:pPr>
            <a:endParaRPr lang="it-IT" sz="2400" dirty="0"/>
          </a:p>
          <a:p>
            <a:pPr marL="457200" indent="-457200" algn="just">
              <a:spcBef>
                <a:spcPts val="0"/>
              </a:spcBef>
              <a:buClr>
                <a:srgbClr val="005596"/>
              </a:buClr>
              <a:buFont typeface="Wingdings" pitchFamily="2" charset="2"/>
              <a:buChar char="v"/>
              <a:defRPr/>
            </a:pPr>
            <a:r>
              <a:rPr lang="it-IT" sz="2400" dirty="0"/>
              <a:t>La versione BI4 presenta </a:t>
            </a:r>
            <a:r>
              <a:rPr lang="it-IT" sz="2400" kern="0" dirty="0">
                <a:solidFill>
                  <a:srgbClr val="0070C0"/>
                </a:solidFill>
              </a:rPr>
              <a:t>un nuovo layout </a:t>
            </a:r>
            <a:r>
              <a:rPr lang="it-IT" sz="2400" dirty="0"/>
              <a:t>e funzionalità aggiuntive rispetto a quelle presenti oggi</a:t>
            </a:r>
          </a:p>
          <a:p>
            <a:pPr marL="0" indent="0" algn="just">
              <a:spcBef>
                <a:spcPts val="0"/>
              </a:spcBef>
              <a:buClr>
                <a:srgbClr val="005596"/>
              </a:buClr>
              <a:buNone/>
              <a:defRPr/>
            </a:pPr>
            <a:endParaRPr lang="it-IT" sz="2400" dirty="0"/>
          </a:p>
          <a:p>
            <a:pPr marL="0" indent="0" algn="just">
              <a:spcBef>
                <a:spcPts val="0"/>
              </a:spcBef>
              <a:buClr>
                <a:srgbClr val="005596"/>
              </a:buClr>
              <a:buNone/>
              <a:defRPr/>
            </a:pPr>
            <a:endParaRPr lang="it-IT" sz="2400" dirty="0"/>
          </a:p>
          <a:p>
            <a:pPr marL="457200" indent="-457200" algn="just">
              <a:spcBef>
                <a:spcPts val="0"/>
              </a:spcBef>
              <a:buClr>
                <a:srgbClr val="005596"/>
              </a:buClr>
              <a:buFont typeface="Wingdings" pitchFamily="2" charset="2"/>
              <a:buChar char="v"/>
              <a:defRPr/>
            </a:pPr>
            <a:endParaRPr lang="it-IT" sz="2000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E1F8D1EC-AE8C-4575-AEED-30704F359AA6}"/>
              </a:ext>
            </a:extLst>
          </p:cNvPr>
          <p:cNvSpPr txBox="1">
            <a:spLocks/>
          </p:cNvSpPr>
          <p:nvPr/>
        </p:nvSpPr>
        <p:spPr bwMode="auto">
          <a:xfrm>
            <a:off x="322579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</p:spTree>
    <p:extLst>
      <p:ext uri="{BB962C8B-B14F-4D97-AF65-F5344CB8AC3E}">
        <p14:creationId xmlns:p14="http://schemas.microsoft.com/office/powerpoint/2010/main" val="3135784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0487" y="3102741"/>
            <a:ext cx="7027664" cy="1357367"/>
          </a:xfrm>
        </p:spPr>
        <p:txBody>
          <a:bodyPr/>
          <a:lstStyle/>
          <a:p>
            <a:r>
              <a:rPr lang="it-IT" altLang="it-IT" dirty="0"/>
              <a:t>Accesso all’applicativo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19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11C48E3-CC6C-4BCB-92DF-0B4234458E9A}"/>
              </a:ext>
            </a:extLst>
          </p:cNvPr>
          <p:cNvSpPr txBox="1">
            <a:spLocks noChangeArrowheads="1"/>
          </p:cNvSpPr>
          <p:nvPr/>
        </p:nvSpPr>
        <p:spPr>
          <a:xfrm>
            <a:off x="634363" y="1201737"/>
            <a:ext cx="9671172" cy="1285875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600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Accesso all’applicativo – BOXI (</a:t>
            </a:r>
            <a:r>
              <a:rPr lang="it-IT" altLang="it-IT" sz="3600" kern="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Old</a:t>
            </a:r>
            <a:r>
              <a:rPr lang="it-IT" altLang="it-IT" sz="3600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5" name="Text Box 24">
            <a:extLst>
              <a:ext uri="{FF2B5EF4-FFF2-40B4-BE49-F238E27FC236}">
                <a16:creationId xmlns:a16="http://schemas.microsoft.com/office/drawing/2014/main" id="{06D398D1-86B4-4F6A-AA5A-E3753148A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3" y="2069920"/>
            <a:ext cx="86804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defTabSz="76200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1028700" indent="-457200" defTabSz="76200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itchFamily="2" charset="2"/>
              <a:buChar char="u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itchFamily="2" charset="2"/>
              <a:buChar char="u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itchFamily="2" charset="2"/>
              <a:buChar char="u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itchFamily="2" charset="2"/>
              <a:buChar char="u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90000"/>
              <a:buFont typeface="Wingdings" pitchFamily="2" charset="2"/>
              <a:buChar char="v"/>
              <a:defRPr/>
            </a:pPr>
            <a:r>
              <a:rPr lang="it-IT" sz="2400" b="0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Accesso alla Home del servizio </a:t>
            </a:r>
            <a:r>
              <a:rPr lang="it-IT" sz="2400" b="0" kern="0" dirty="0">
                <a:solidFill>
                  <a:srgbClr val="000000"/>
                </a:solidFill>
                <a:latin typeface="+mj-lt"/>
              </a:rPr>
              <a:t>da cui è possibile: </a:t>
            </a:r>
          </a:p>
          <a:p>
            <a:pPr marL="914400" lvl="1" indent="-342900" algn="just" fontAlgn="auto"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90000"/>
              <a:buFont typeface="Wingdings" pitchFamily="2" charset="2"/>
              <a:buChar char="v"/>
              <a:defRPr/>
            </a:pPr>
            <a:r>
              <a:rPr lang="it-IT" sz="2400" b="0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Accedere all’Elenco documenti;</a:t>
            </a:r>
            <a:endParaRPr lang="it-IT" sz="2400" b="0" kern="0" dirty="0">
              <a:solidFill>
                <a:srgbClr val="000000"/>
              </a:solidFill>
              <a:latin typeface="+mj-lt"/>
            </a:endParaRPr>
          </a:p>
          <a:p>
            <a:pPr marL="914400" lvl="1" indent="-342900" algn="just" fontAlgn="auto"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90000"/>
              <a:buFont typeface="Wingdings" pitchFamily="2" charset="2"/>
              <a:buChar char="v"/>
              <a:defRPr/>
            </a:pPr>
            <a:r>
              <a:rPr lang="it-IT" sz="2400" b="0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Accedere ai Preferiti;</a:t>
            </a:r>
          </a:p>
          <a:p>
            <a:pPr marL="914400" lvl="1" indent="-342900" algn="just" fontAlgn="auto"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90000"/>
              <a:buFont typeface="Wingdings" pitchFamily="2" charset="2"/>
              <a:buChar char="v"/>
              <a:defRPr/>
            </a:pPr>
            <a:r>
              <a:rPr lang="it-IT" sz="2400" b="0" kern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Accedere alla Posta in arrivo.</a:t>
            </a:r>
            <a:endParaRPr lang="it-IT" sz="2400" b="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EA4D3FC-0073-49CF-AA80-26DFEF77E61D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C70F32F-4FBC-457B-A2E9-33FDA18C3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83" y="4160663"/>
            <a:ext cx="9246700" cy="2341015"/>
          </a:xfrm>
          <a:prstGeom prst="rect">
            <a:avLst/>
          </a:prstGeom>
          <a:ln w="952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81554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>
            <a:extLst>
              <a:ext uri="{FF2B5EF4-FFF2-40B4-BE49-F238E27FC236}">
                <a16:creationId xmlns:a16="http://schemas.microsoft.com/office/drawing/2014/main" id="{0AEABDC9-A316-4E46-983D-5F43ADF9F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25" y="1585959"/>
            <a:ext cx="966933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>
            <a:spAutoFit/>
          </a:bodyPr>
          <a:lstStyle>
            <a:lvl1pPr marL="457200" indent="-457200" defTabSz="76200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1028700" indent="-457200" defTabSz="76200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itchFamily="2" charset="2"/>
              <a:buChar char="u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itchFamily="2" charset="2"/>
              <a:buChar char="u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itchFamily="2" charset="2"/>
              <a:buChar char="u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itchFamily="2" charset="2"/>
              <a:buChar char="u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90000"/>
              <a:buFont typeface="Wingdings" pitchFamily="2" charset="2"/>
              <a:buChar char="v"/>
              <a:defRPr/>
            </a:pPr>
            <a:r>
              <a:rPr lang="it-IT" sz="2400" b="0" kern="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Accesso alla </a:t>
            </a:r>
            <a:r>
              <a:rPr lang="it-IT" sz="2400" b="0" kern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Home </a:t>
            </a:r>
            <a:r>
              <a:rPr lang="it-IT" sz="2400" b="0" kern="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del servizio da cui è possibile:</a:t>
            </a:r>
          </a:p>
          <a:p>
            <a:pPr marL="914400" lvl="1" indent="-342900" algn="just" fontAlgn="auto"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90000"/>
              <a:buFont typeface="Wingdings" pitchFamily="2" charset="2"/>
              <a:buChar char="v"/>
              <a:defRPr/>
            </a:pPr>
            <a:r>
              <a:rPr lang="it-IT" sz="2400" b="0" kern="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Creare un nuovo report </a:t>
            </a:r>
          </a:p>
          <a:p>
            <a:pPr marL="914400" lvl="1" indent="-342900" algn="just" fontAlgn="auto"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90000"/>
              <a:buFont typeface="Wingdings" pitchFamily="2" charset="2"/>
              <a:buChar char="v"/>
              <a:defRPr/>
            </a:pPr>
            <a:r>
              <a:rPr lang="it-IT" sz="2400" b="0" kern="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Aprire un documento aperto recentemente</a:t>
            </a:r>
          </a:p>
          <a:p>
            <a:pPr marL="914400" lvl="1" indent="-342900" algn="just" fontAlgn="auto"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90000"/>
              <a:buFont typeface="Wingdings" pitchFamily="2" charset="2"/>
              <a:buChar char="v"/>
              <a:defRPr/>
            </a:pPr>
            <a:r>
              <a:rPr lang="it-IT" sz="2400" b="0" kern="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Aprire un documento della posta in arrivo</a:t>
            </a:r>
          </a:p>
          <a:p>
            <a:pPr marL="914400" lvl="1" indent="-342900" algn="just">
              <a:buClr>
                <a:srgbClr val="005596"/>
              </a:buClr>
              <a:buSzPct val="90000"/>
              <a:buFont typeface="Wingdings" pitchFamily="2" charset="2"/>
              <a:buChar char="v"/>
              <a:defRPr/>
            </a:pPr>
            <a:r>
              <a:rPr lang="it-IT" sz="2400" b="0" kern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Visualizzare le comunicazioni sul servizio</a:t>
            </a:r>
          </a:p>
          <a:p>
            <a:pPr marL="914400" lvl="1" indent="-342900" algn="just" fontAlgn="auto"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90000"/>
              <a:buFont typeface="Wingdings" pitchFamily="2" charset="2"/>
              <a:buChar char="v"/>
              <a:defRPr/>
            </a:pPr>
            <a:endParaRPr lang="it-IT" b="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8945DB8-4374-488F-905B-D5CBED81BC95}"/>
              </a:ext>
            </a:extLst>
          </p:cNvPr>
          <p:cNvSpPr txBox="1">
            <a:spLocks noChangeArrowheads="1"/>
          </p:cNvSpPr>
          <p:nvPr/>
        </p:nvSpPr>
        <p:spPr>
          <a:xfrm>
            <a:off x="440053" y="808064"/>
            <a:ext cx="9566909" cy="1285875"/>
          </a:xfrm>
        </p:spPr>
        <p:txBody>
          <a:bodyPr/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600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Accesso all’applicativo – BI4 (New)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786910CF-8761-4A5E-8BC2-B9565C27215D}"/>
              </a:ext>
            </a:extLst>
          </p:cNvPr>
          <p:cNvSpPr txBox="1">
            <a:spLocks/>
          </p:cNvSpPr>
          <p:nvPr/>
        </p:nvSpPr>
        <p:spPr bwMode="auto">
          <a:xfrm>
            <a:off x="440054" y="145303"/>
            <a:ext cx="9566909" cy="4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b="1" kern="0" dirty="0">
                <a:solidFill>
                  <a:srgbClr val="0070C0"/>
                </a:solidFill>
              </a:rPr>
              <a:t>Differenze BOXI - BI4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CE05F57-41EB-4DBE-A3B5-3402C835D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424" y="3640363"/>
            <a:ext cx="6745790" cy="3657098"/>
          </a:xfrm>
          <a:prstGeom prst="rect">
            <a:avLst/>
          </a:prstGeom>
          <a:ln>
            <a:solidFill>
              <a:srgbClr val="005596"/>
            </a:solidFill>
          </a:ln>
        </p:spPr>
      </p:pic>
      <p:sp>
        <p:nvSpPr>
          <p:cNvPr id="8" name="Freccia a sinistra 7">
            <a:extLst>
              <a:ext uri="{FF2B5EF4-FFF2-40B4-BE49-F238E27FC236}">
                <a16:creationId xmlns:a16="http://schemas.microsoft.com/office/drawing/2014/main" id="{7DE868F3-4433-4C89-909D-1E20F36759C7}"/>
              </a:ext>
            </a:extLst>
          </p:cNvPr>
          <p:cNvSpPr/>
          <p:nvPr/>
        </p:nvSpPr>
        <p:spPr bwMode="auto">
          <a:xfrm>
            <a:off x="8018585" y="5468912"/>
            <a:ext cx="2230000" cy="1075579"/>
          </a:xfrm>
          <a:prstGeom prst="leftArrow">
            <a:avLst/>
          </a:prstGeom>
          <a:solidFill>
            <a:schemeClr val="bg1"/>
          </a:solidFill>
          <a:ln w="19050" cap="flat" cmpd="sng" algn="ctr">
            <a:solidFill>
              <a:srgbClr val="00559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rgbClr val="005596"/>
                </a:solidFill>
                <a:effectLst/>
                <a:latin typeface="Arial" charset="0"/>
                <a:cs typeface="Arial Unicode MS" charset="0"/>
              </a:rPr>
              <a:t>Aprire un documento della posta in arrivo</a:t>
            </a:r>
          </a:p>
        </p:txBody>
      </p:sp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3D7F28A4-2809-4073-A7D1-6F7BB7782200}"/>
              </a:ext>
            </a:extLst>
          </p:cNvPr>
          <p:cNvSpPr/>
          <p:nvPr/>
        </p:nvSpPr>
        <p:spPr bwMode="auto">
          <a:xfrm>
            <a:off x="8100879" y="6720481"/>
            <a:ext cx="2065412" cy="904816"/>
          </a:xfrm>
          <a:prstGeom prst="leftArrow">
            <a:avLst/>
          </a:prstGeom>
          <a:solidFill>
            <a:schemeClr val="bg1"/>
          </a:solidFill>
          <a:ln w="19050" cap="flat" cmpd="sng" algn="ctr">
            <a:solidFill>
              <a:srgbClr val="00559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it-IT" sz="1400" dirty="0">
                <a:solidFill>
                  <a:srgbClr val="005596"/>
                </a:solidFill>
                <a:latin typeface="Arial" charset="0"/>
                <a:cs typeface="Arial Unicode MS" charset="0"/>
              </a:rPr>
              <a:t>Comunicazioni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it-IT" sz="1400" dirty="0">
                <a:solidFill>
                  <a:srgbClr val="005596"/>
                </a:solidFill>
                <a:latin typeface="Arial" charset="0"/>
                <a:cs typeface="Arial Unicode MS" charset="0"/>
              </a:rPr>
              <a:t>sul servizio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rgbClr val="005596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284892D9-907D-4CAF-A1FC-9D24E82D9CC4}"/>
              </a:ext>
            </a:extLst>
          </p:cNvPr>
          <p:cNvSpPr/>
          <p:nvPr/>
        </p:nvSpPr>
        <p:spPr bwMode="auto">
          <a:xfrm>
            <a:off x="574744" y="4361030"/>
            <a:ext cx="1986281" cy="1082871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rgbClr val="00559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rgbClr val="005596"/>
                </a:solidFill>
                <a:effectLst/>
                <a:latin typeface="Arial" charset="0"/>
                <a:cs typeface="Arial Unicode MS" charset="0"/>
              </a:rPr>
              <a:t>Creare nuovo report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B81421EA-CE91-453F-83F1-CC311590B67A}"/>
              </a:ext>
            </a:extLst>
          </p:cNvPr>
          <p:cNvSpPr/>
          <p:nvPr/>
        </p:nvSpPr>
        <p:spPr bwMode="auto">
          <a:xfrm>
            <a:off x="574744" y="5659387"/>
            <a:ext cx="2065412" cy="1237833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rgbClr val="00559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rgbClr val="005596"/>
                </a:solidFill>
                <a:effectLst/>
                <a:latin typeface="Arial" charset="0"/>
                <a:cs typeface="Arial Unicode MS" charset="0"/>
              </a:rPr>
              <a:t>Aprire un documento recente</a:t>
            </a:r>
          </a:p>
        </p:txBody>
      </p:sp>
    </p:spTree>
    <p:extLst>
      <p:ext uri="{BB962C8B-B14F-4D97-AF65-F5344CB8AC3E}">
        <p14:creationId xmlns:p14="http://schemas.microsoft.com/office/powerpoint/2010/main" val="394888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0487" y="3102741"/>
            <a:ext cx="7027664" cy="1357367"/>
          </a:xfrm>
        </p:spPr>
        <p:txBody>
          <a:bodyPr/>
          <a:lstStyle/>
          <a:p>
            <a:r>
              <a:rPr lang="it-IT" altLang="it-IT"/>
              <a:t>DOCUMENTI PUBBLICI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983653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Impostazioni personalizzate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F0F0"/>
      </a:accent1>
      <a:accent2>
        <a:srgbClr val="F9CD7B"/>
      </a:accent2>
      <a:accent3>
        <a:srgbClr val="D13D43"/>
      </a:accent3>
      <a:accent4>
        <a:srgbClr val="FFE31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8555</TotalTime>
  <Words>977</Words>
  <Application>Microsoft Office PowerPoint</Application>
  <PresentationFormat>Personalizzato</PresentationFormat>
  <Paragraphs>181</Paragraphs>
  <Slides>39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5" baseType="lpstr">
      <vt:lpstr>Arial</vt:lpstr>
      <vt:lpstr>Arial Narrow</vt:lpstr>
      <vt:lpstr>Calibri</vt:lpstr>
      <vt:lpstr>Times New Roman</vt:lpstr>
      <vt:lpstr>Wingdings</vt:lpstr>
      <vt:lpstr>Default Theme</vt:lpstr>
      <vt:lpstr>Presentazione standard di PowerPoint</vt:lpstr>
      <vt:lpstr>Obiettivo</vt:lpstr>
      <vt:lpstr>Presentazione standard di PowerPoint</vt:lpstr>
      <vt:lpstr>Vantaggi della migrazione</vt:lpstr>
      <vt:lpstr>Presentazione standard di PowerPoint</vt:lpstr>
      <vt:lpstr>Accesso all’applicativo</vt:lpstr>
      <vt:lpstr>Presentazione standard di PowerPoint</vt:lpstr>
      <vt:lpstr>Presentazione standard di PowerPoint</vt:lpstr>
      <vt:lpstr>DOCUMENTI PUBBLICI</vt:lpstr>
      <vt:lpstr>Presentazione standard di PowerPoint</vt:lpstr>
      <vt:lpstr>Presentazione standard di PowerPoint</vt:lpstr>
      <vt:lpstr>DOCUMENTI PREFERITI</vt:lpstr>
      <vt:lpstr>Presentazione standard di PowerPoint</vt:lpstr>
      <vt:lpstr>Presentazione standard di PowerPoint</vt:lpstr>
      <vt:lpstr>Presentazione standard di PowerPoint</vt:lpstr>
      <vt:lpstr>INVIO DOCUMENTI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NUOVO DOCUMENTO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CREAZIONE QUERY</vt:lpstr>
      <vt:lpstr>Presentazione standard di PowerPoint</vt:lpstr>
      <vt:lpstr>Presentazione standard di PowerPoint</vt:lpstr>
      <vt:lpstr>Modifica query</vt:lpstr>
      <vt:lpstr>Presentazione standard di PowerPoint</vt:lpstr>
      <vt:lpstr>Presentazione standard di PowerPoint</vt:lpstr>
      <vt:lpstr>BARRA DEGLI STRUMENTI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stefano simoni</dc:creator>
  <cp:lastModifiedBy>PASCUCCI Stefania 1095</cp:lastModifiedBy>
  <cp:revision>561</cp:revision>
  <cp:lastPrinted>2019-10-28T11:23:51Z</cp:lastPrinted>
  <dcterms:created xsi:type="dcterms:W3CDTF">2017-01-17T10:37:00Z</dcterms:created>
  <dcterms:modified xsi:type="dcterms:W3CDTF">2019-11-05T09:35:02Z</dcterms:modified>
</cp:coreProperties>
</file>