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7" r:id="rId4"/>
    <p:sldMasterId id="2147484194" r:id="rId5"/>
    <p:sldMasterId id="2147483652" r:id="rId6"/>
  </p:sldMasterIdLst>
  <p:notesMasterIdLst>
    <p:notesMasterId r:id="rId15"/>
  </p:notesMasterIdLst>
  <p:handoutMasterIdLst>
    <p:handoutMasterId r:id="rId16"/>
  </p:handoutMasterIdLst>
  <p:sldIdLst>
    <p:sldId id="417" r:id="rId7"/>
    <p:sldId id="418" r:id="rId8"/>
    <p:sldId id="422" r:id="rId9"/>
    <p:sldId id="423" r:id="rId10"/>
    <p:sldId id="424" r:id="rId11"/>
    <p:sldId id="425" r:id="rId12"/>
    <p:sldId id="419" r:id="rId13"/>
    <p:sldId id="415" r:id="rId14"/>
  </p:sldIdLst>
  <p:sldSz cx="9144000" cy="5143500" type="screen16x9"/>
  <p:notesSz cx="6797675" cy="9926638"/>
  <p:defaultTextStyle>
    <a:defPPr>
      <a:defRPr lang="it-IT"/>
    </a:defPPr>
    <a:lvl1pPr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06400" indent="-49213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814388" indent="-984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223963" indent="-1492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630363" indent="-2000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llo PPT Layout 2020" id="{2DD1B57A-393A-4D77-A06F-FBB287CFE890}">
          <p14:sldIdLst>
            <p14:sldId id="417"/>
            <p14:sldId id="418"/>
            <p14:sldId id="422"/>
            <p14:sldId id="423"/>
            <p14:sldId id="424"/>
            <p14:sldId id="425"/>
            <p14:sldId id="419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pos="317">
          <p15:clr>
            <a:srgbClr val="A4A3A4"/>
          </p15:clr>
        </p15:guide>
        <p15:guide id="2" pos="2880">
          <p15:clr>
            <a:srgbClr val="A4A3A4"/>
          </p15:clr>
        </p15:guide>
        <p15:guide id="3" pos="5443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orient="horz" pos="2822">
          <p15:clr>
            <a:srgbClr val="A4A3A4"/>
          </p15:clr>
        </p15:guide>
        <p15:guide id="6" orient="horz" pos="418">
          <p15:clr>
            <a:srgbClr val="A4A3A4"/>
          </p15:clr>
        </p15:guide>
        <p15:guide id="7" pos="3084">
          <p15:clr>
            <a:srgbClr val="A4A3A4"/>
          </p15:clr>
        </p15:guide>
        <p15:guide id="8" pos="2676">
          <p15:clr>
            <a:srgbClr val="A4A3A4"/>
          </p15:clr>
        </p15:guide>
        <p15:guide id="9" orient="horz" pos="6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1" autoAdjust="0"/>
    <p:restoredTop sz="94824"/>
  </p:normalViewPr>
  <p:slideViewPr>
    <p:cSldViewPr snapToGrid="0" snapToObjects="1" showGuides="1">
      <p:cViewPr varScale="1">
        <p:scale>
          <a:sx n="88" d="100"/>
          <a:sy n="88" d="100"/>
        </p:scale>
        <p:origin x="848" y="64"/>
      </p:cViewPr>
      <p:guideLst>
        <p:guide pos="317"/>
        <p:guide pos="2880"/>
        <p:guide pos="5443"/>
        <p:guide orient="horz" pos="1620"/>
        <p:guide orient="horz" pos="2822"/>
        <p:guide orient="horz" pos="418"/>
        <p:guide pos="3084"/>
        <p:guide pos="2676"/>
        <p:guide orient="horz" pos="6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-16272"/>
    </p:cViewPr>
  </p:sorterViewPr>
  <p:notesViewPr>
    <p:cSldViewPr snapToGrid="0" snapToObjects="1" showGuides="1">
      <p:cViewPr varScale="1">
        <p:scale>
          <a:sx n="148" d="100"/>
          <a:sy n="148" d="100"/>
        </p:scale>
        <p:origin x="-5728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B4940E9-F7EA-6247-833E-0E4DD8258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07604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EB43E42-967E-1342-99D1-2FE4AB53E6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F8AA81C5-37C5-4D12-80A8-E1ABAE6D1B77}" type="datetimeFigureOut">
              <a:rPr lang="it-IT" altLang="it-IT"/>
              <a:pPr>
                <a:defRPr/>
              </a:pPr>
              <a:t>16/11/2021</a:t>
            </a:fld>
            <a:endParaRPr lang="it-IT" alt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8817A60-E27D-FA4F-8A4E-4B9D78C06D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07604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AC0A74-C2BE-D944-845C-4F1838278E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BBC868C5-412B-43A0-B1E0-EB9390389798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6CD2887-CD11-824A-BB18-03D54D6FB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5A059AA-CB67-494E-8C03-ECA1DA0123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A0767CF6-B13A-487D-9188-1F96A120AACD}" type="datetimeFigureOut">
              <a:rPr lang="it-IT" altLang="it-IT"/>
              <a:pPr>
                <a:defRPr/>
              </a:pPr>
              <a:t>16/11/2021</a:t>
            </a:fld>
            <a:endParaRPr lang="it-IT" altLang="it-IT" dirty="0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AE8E56D2-AE48-3C4E-9915-DCD93971D9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AA76CFE1-6B78-C74E-AE64-BDF4EA6E6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DA28C0-9264-F848-B586-D0731F9406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D0C43C-8069-204E-84AF-86F4CF2CF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AEE2AADA-5867-4904-BAD1-0BBABD710F1F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06400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814388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223963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630363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040903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6pPr>
    <a:lvl7pPr marL="2449084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7pPr>
    <a:lvl8pPr marL="2857264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8pPr>
    <a:lvl9pPr marL="3265445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della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75A25-7319-4B07-8C9F-53EEB77F0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197" y="1676113"/>
            <a:ext cx="7199166" cy="644524"/>
          </a:xfrm>
          <a:prstGeom prst="rect">
            <a:avLst/>
          </a:prstGeom>
        </p:spPr>
        <p:txBody>
          <a:bodyPr/>
          <a:lstStyle>
            <a:lvl1pPr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lang="en-GB" sz="3600" b="1" kern="1200" dirty="0">
                <a:solidFill>
                  <a:srgbClr val="0F3A8A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r>
              <a:rPr lang="it-IT" dirty="0"/>
              <a:t>Fare clic per modificare il titolo</a:t>
            </a:r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CB7AE8F-85DB-40A3-875B-A22678344A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844" y="2286436"/>
            <a:ext cx="7197725" cy="373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409B4F14-CA74-479B-8A01-6F257104DD26}"/>
              </a:ext>
            </a:extLst>
          </p:cNvPr>
          <p:cNvCxnSpPr>
            <a:cxnSpLocks/>
          </p:cNvCxnSpPr>
          <p:nvPr userDrawn="1"/>
        </p:nvCxnSpPr>
        <p:spPr>
          <a:xfrm>
            <a:off x="503238" y="2863850"/>
            <a:ext cx="733425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27EAECA-83C4-4C3E-8077-CC9DE901F1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554" y="3508375"/>
            <a:ext cx="3125788" cy="32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nome e cognome</a:t>
            </a:r>
          </a:p>
          <a:p>
            <a:pPr lvl="0"/>
            <a:endParaRPr lang="it-IT" dirty="0"/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A4280-9B54-405F-BA82-D69B8A338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52" y="3736974"/>
            <a:ext cx="3125788" cy="32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ruolo</a:t>
            </a:r>
          </a:p>
        </p:txBody>
      </p:sp>
      <p:sp>
        <p:nvSpPr>
          <p:cNvPr id="7" name="Segnaposto testo 7">
            <a:extLst>
              <a:ext uri="{FF2B5EF4-FFF2-40B4-BE49-F238E27FC236}">
                <a16:creationId xmlns:a16="http://schemas.microsoft.com/office/drawing/2014/main" id="{4CDFFB89-CDB0-374C-BF7D-C977D5698D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552" y="4152899"/>
            <a:ext cx="3125788" cy="32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luogo e data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412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z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A4280-9B54-405F-BA82-D69B8A338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51" y="2823295"/>
            <a:ext cx="6672121" cy="1506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inserire indirizzo e-mail</a:t>
            </a:r>
          </a:p>
        </p:txBody>
      </p:sp>
      <p:cxnSp>
        <p:nvCxnSpPr>
          <p:cNvPr id="10" name="Connettore 1 5">
            <a:extLst>
              <a:ext uri="{FF2B5EF4-FFF2-40B4-BE49-F238E27FC236}">
                <a16:creationId xmlns:a16="http://schemas.microsoft.com/office/drawing/2014/main" id="{527CC1C2-8BC6-4B3E-9835-708DF754A041}"/>
              </a:ext>
            </a:extLst>
          </p:cNvPr>
          <p:cNvCxnSpPr>
            <a:cxnSpLocks/>
          </p:cNvCxnSpPr>
          <p:nvPr userDrawn="1"/>
        </p:nvCxnSpPr>
        <p:spPr>
          <a:xfrm>
            <a:off x="503238" y="2571750"/>
            <a:ext cx="733425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9">
            <a:extLst>
              <a:ext uri="{FF2B5EF4-FFF2-40B4-BE49-F238E27FC236}">
                <a16:creationId xmlns:a16="http://schemas.microsoft.com/office/drawing/2014/main" id="{1C14BBFD-477D-49B0-8FC7-A46FBFD3D9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925" y="1812925"/>
            <a:ext cx="616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3200" b="1" dirty="0">
                <a:solidFill>
                  <a:srgbClr val="0F3A8A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07555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zie Modifica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A4280-9B54-405F-BA82-D69B8A338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51" y="2823295"/>
            <a:ext cx="6672121" cy="1506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inserire indirizzo e-mail</a:t>
            </a:r>
          </a:p>
        </p:txBody>
      </p:sp>
      <p:cxnSp>
        <p:nvCxnSpPr>
          <p:cNvPr id="10" name="Connettore 1 5">
            <a:extLst>
              <a:ext uri="{FF2B5EF4-FFF2-40B4-BE49-F238E27FC236}">
                <a16:creationId xmlns:a16="http://schemas.microsoft.com/office/drawing/2014/main" id="{527CC1C2-8BC6-4B3E-9835-708DF754A041}"/>
              </a:ext>
            </a:extLst>
          </p:cNvPr>
          <p:cNvCxnSpPr>
            <a:cxnSpLocks/>
          </p:cNvCxnSpPr>
          <p:nvPr userDrawn="1"/>
        </p:nvCxnSpPr>
        <p:spPr>
          <a:xfrm>
            <a:off x="503238" y="2571750"/>
            <a:ext cx="733425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91717E-95F5-484D-AC4D-1E3120116E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1812925"/>
            <a:ext cx="7281285" cy="584200"/>
          </a:xfrm>
          <a:prstGeom prst="rect">
            <a:avLst/>
          </a:prstGeom>
        </p:spPr>
        <p:txBody>
          <a:bodyPr/>
          <a:lstStyle>
            <a:lvl1pPr marL="0" indent="0" algn="l" defTabSz="406400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it-IT" sz="3200" b="1" kern="1200" dirty="0" smtClean="0">
                <a:solidFill>
                  <a:srgbClr val="0F3A8A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it-IT" dirty="0"/>
              <a:t>Fare clic per «Grazie» in altra lingua</a:t>
            </a:r>
          </a:p>
        </p:txBody>
      </p:sp>
    </p:spTree>
    <p:extLst>
      <p:ext uri="{BB962C8B-B14F-4D97-AF65-F5344CB8AC3E}">
        <p14:creationId xmlns:p14="http://schemas.microsoft.com/office/powerpoint/2010/main" val="384771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BFC47-F4B1-4921-9186-7753F25E8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9863" y="2073132"/>
            <a:ext cx="5164137" cy="649287"/>
          </a:xfrm>
          <a:prstGeom prst="rect">
            <a:avLst/>
          </a:prstGeom>
          <a:solidFill>
            <a:srgbClr val="008EFF"/>
          </a:solidFill>
        </p:spPr>
        <p:txBody>
          <a:bodyPr anchor="ctr"/>
          <a:lstStyle>
            <a:lvl1pPr>
              <a:defRPr lang="en-GB" sz="2800" b="1" kern="12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r>
              <a:rPr lang="it-IT" dirty="0"/>
              <a:t>Fare clic per il titolo di sezione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8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testo a sinistra e img scontorn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5" y="1440873"/>
            <a:ext cx="3881726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lang="it-IT" sz="1400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63CAC7-76C3-459D-B032-AED206200B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56022" y="987426"/>
            <a:ext cx="3784742" cy="35639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400" y="987425"/>
            <a:ext cx="3881438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74A4385-6DE6-8E4B-825F-EE95D432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58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testo a destra e img scontorn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5236" y="1440873"/>
            <a:ext cx="3805526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63CAC7-76C3-459D-B032-AED206200B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6255" y="987425"/>
            <a:ext cx="3841895" cy="35639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5235" y="987425"/>
            <a:ext cx="3805384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5CF30F87-C3D6-684E-BCAB-6B01ABBC6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99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test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4" y="1440873"/>
            <a:ext cx="3841895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399" y="987425"/>
            <a:ext cx="3841749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1EDFCD61-9DB7-4C2C-AB01-8761F0D391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7603BE82-CDDD-3C4B-BDFC-B57747EC98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255" y="0"/>
            <a:ext cx="3841895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il titolo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54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olo testo su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5" y="1440873"/>
            <a:ext cx="3881726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lang="it-IT" sz="1400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F30CC4-C90E-449A-B4F1-3FBD4C41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400" y="987425"/>
            <a:ext cx="3881438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93C029E2-DA73-47C3-8A56-9E8355311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0457" y="1440874"/>
            <a:ext cx="3840305" cy="311741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lang="it-IT" sz="1400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618F923D-CC67-404F-9BB5-8D5EB34E09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321" y="994352"/>
            <a:ext cx="3840442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2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FF1FA5CC-96E9-5444-BAD4-A4A7700DDA7E}"/>
              </a:ext>
            </a:extLst>
          </p:cNvPr>
          <p:cNvSpPr/>
          <p:nvPr userDrawn="1"/>
        </p:nvSpPr>
        <p:spPr>
          <a:xfrm>
            <a:off x="8674100" y="4773613"/>
            <a:ext cx="307975" cy="244475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9A549322-2107-DD43-B17F-B9956E01EDD0}"/>
              </a:ext>
            </a:extLst>
          </p:cNvPr>
          <p:cNvSpPr txBox="1">
            <a:spLocks/>
          </p:cNvSpPr>
          <p:nvPr userDrawn="1"/>
        </p:nvSpPr>
        <p:spPr>
          <a:xfrm>
            <a:off x="8515350" y="4743450"/>
            <a:ext cx="628650" cy="293688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07604" eaLnBrk="1" hangingPunct="1">
              <a:defRPr/>
            </a:pPr>
            <a:fld id="{20FF3810-03C5-4C27-963F-7600436590F1}" type="slidenum">
              <a:rPr lang="it-IT" altLang="it-IT" sz="612" b="1" smtClean="0">
                <a:solidFill>
                  <a:schemeClr val="bg1"/>
                </a:solidFill>
              </a:rPr>
              <a:pPr defTabSz="407604" eaLnBrk="1" hangingPunct="1">
                <a:defRPr/>
              </a:pPr>
              <a:t>‹N›</a:t>
            </a:fld>
            <a:endParaRPr lang="it-IT" altLang="it-IT" sz="612" b="1" dirty="0">
              <a:solidFill>
                <a:schemeClr val="bg1"/>
              </a:solidFill>
            </a:endParaRPr>
          </a:p>
        </p:txBody>
      </p:sp>
      <p:pic>
        <p:nvPicPr>
          <p:cNvPr id="2052" name="Immagine 2">
            <a:extLst>
              <a:ext uri="{FF2B5EF4-FFF2-40B4-BE49-F238E27FC236}">
                <a16:creationId xmlns:a16="http://schemas.microsoft.com/office/drawing/2014/main" id="{E0076E0B-87B0-4623-9DCE-13546C633C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8F81CA74-B8C9-7441-B872-92E304F73B78}"/>
              </a:ext>
            </a:extLst>
          </p:cNvPr>
          <p:cNvSpPr/>
          <p:nvPr userDrawn="1"/>
        </p:nvSpPr>
        <p:spPr>
          <a:xfrm>
            <a:off x="7232650" y="3119438"/>
            <a:ext cx="246063" cy="244475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D04B7616-6592-7240-82D8-BF87B093EB1D}"/>
              </a:ext>
            </a:extLst>
          </p:cNvPr>
          <p:cNvSpPr/>
          <p:nvPr userDrawn="1"/>
        </p:nvSpPr>
        <p:spPr>
          <a:xfrm>
            <a:off x="5122863" y="4587875"/>
            <a:ext cx="123825" cy="123825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41C9723-C6A5-7D4D-849A-F0D45FAE1FDC}"/>
              </a:ext>
            </a:extLst>
          </p:cNvPr>
          <p:cNvSpPr/>
          <p:nvPr userDrawn="1"/>
        </p:nvSpPr>
        <p:spPr>
          <a:xfrm>
            <a:off x="8550275" y="3429000"/>
            <a:ext cx="123825" cy="122238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pic>
        <p:nvPicPr>
          <p:cNvPr id="2056" name="Immagine 7">
            <a:extLst>
              <a:ext uri="{FF2B5EF4-FFF2-40B4-BE49-F238E27FC236}">
                <a16:creationId xmlns:a16="http://schemas.microsoft.com/office/drawing/2014/main" id="{BA96E16D-A14B-4E19-8DDE-DD6ED1EE47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25463"/>
            <a:ext cx="18637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3" r:id="rId2"/>
    <p:sldLayoutId id="2147484196" r:id="rId3"/>
  </p:sldLayoutIdLst>
  <p:txStyles>
    <p:titleStyle>
      <a:lvl1pPr algn="ctr" defTabSz="309563" rtl="0" eaLnBrk="1" fontAlgn="base" hangingPunct="1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310942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621883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932825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243767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231775" indent="-231775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504825" indent="-193675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776288" indent="-153988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087438" indent="-153988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1398588" indent="-153988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1710179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2021121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2332063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8pPr>
      <a:lvl9pPr marL="2643005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4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883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825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767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709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65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59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534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53" userDrawn="1">
          <p15:clr>
            <a:srgbClr val="F26B43"/>
          </p15:clr>
        </p15:guide>
        <p15:guide id="4" pos="317" userDrawn="1">
          <p15:clr>
            <a:srgbClr val="F26B43"/>
          </p15:clr>
        </p15:guide>
        <p15:guide id="5" orient="horz" pos="22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">
            <a:extLst>
              <a:ext uri="{FF2B5EF4-FFF2-40B4-BE49-F238E27FC236}">
                <a16:creationId xmlns:a16="http://schemas.microsoft.com/office/drawing/2014/main" id="{63FC9DFD-61E1-4F6C-86AB-385E631995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54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3">
            <a:extLst>
              <a:ext uri="{FF2B5EF4-FFF2-40B4-BE49-F238E27FC236}">
                <a16:creationId xmlns:a16="http://schemas.microsoft.com/office/drawing/2014/main" id="{2CC5766F-7323-4C7C-A555-C0F2E77B6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3" r="78703"/>
          <a:stretch>
            <a:fillRect/>
          </a:stretch>
        </p:blipFill>
        <p:spPr bwMode="auto">
          <a:xfrm>
            <a:off x="0" y="4589463"/>
            <a:ext cx="19478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EF62229E-E6BE-4145-A8F5-A8DE5DE28ACF}"/>
              </a:ext>
            </a:extLst>
          </p:cNvPr>
          <p:cNvCxnSpPr>
            <a:cxnSpLocks/>
          </p:cNvCxnSpPr>
          <p:nvPr userDrawn="1"/>
        </p:nvCxnSpPr>
        <p:spPr>
          <a:xfrm>
            <a:off x="503238" y="663575"/>
            <a:ext cx="733425" cy="0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90" r:id="rId2"/>
    <p:sldLayoutId id="2147484191" r:id="rId3"/>
    <p:sldLayoutId id="2147484192" r:id="rId4"/>
  </p:sldLayoutIdLst>
  <p:txStyles>
    <p:titleStyle>
      <a:lvl1pPr algn="l" defTabSz="309563" rtl="0" eaLnBrk="0" fontAlgn="base" hangingPunct="0">
        <a:spcBef>
          <a:spcPct val="0"/>
        </a:spcBef>
        <a:spcAft>
          <a:spcPct val="0"/>
        </a:spcAft>
        <a:defRPr lang="en-GB" sz="2000" b="1" kern="1200" dirty="0" smtClean="0">
          <a:solidFill>
            <a:srgbClr val="123880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1pPr>
      <a:lvl2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310942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621883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932825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243767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231775" indent="-231775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504825" indent="-193675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776288" indent="-153988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087438" indent="-153988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1398588" indent="-153988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1710179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2021121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2332063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8pPr>
      <a:lvl9pPr marL="2643005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4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883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825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767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709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65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59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534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17" userDrawn="1">
          <p15:clr>
            <a:srgbClr val="F26B43"/>
          </p15:clr>
        </p15:guide>
        <p15:guide id="4" pos="5443" userDrawn="1">
          <p15:clr>
            <a:srgbClr val="F26B43"/>
          </p15:clr>
        </p15:guide>
        <p15:guide id="5" orient="horz" pos="418" userDrawn="1">
          <p15:clr>
            <a:srgbClr val="F26B43"/>
          </p15:clr>
        </p15:guide>
        <p15:guide id="6" orient="horz" pos="2867" userDrawn="1">
          <p15:clr>
            <a:srgbClr val="F26B43"/>
          </p15:clr>
        </p15:guide>
        <p15:guide id="7" orient="horz" pos="622" userDrawn="1">
          <p15:clr>
            <a:srgbClr val="F26B43"/>
          </p15:clr>
        </p15:guide>
        <p15:guide id="8" pos="2676" userDrawn="1">
          <p15:clr>
            <a:srgbClr val="F26B43"/>
          </p15:clr>
        </p15:guide>
        <p15:guide id="9" pos="30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anita.regione@csi.i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358CE3C-5850-BF4B-B9C0-CDB6884D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97" y="1258086"/>
            <a:ext cx="6239574" cy="1129513"/>
          </a:xfrm>
        </p:spPr>
        <p:txBody>
          <a:bodyPr/>
          <a:lstStyle/>
          <a:p>
            <a:r>
              <a:rPr lang="it-IT" dirty="0"/>
              <a:t>PADDI – Dispositivi Medici (DMRP)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57A4F2E-AD47-574B-AD5D-05159A2C49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197" y="2416503"/>
            <a:ext cx="7197725" cy="373638"/>
          </a:xfrm>
        </p:spPr>
        <p:txBody>
          <a:bodyPr/>
          <a:lstStyle/>
          <a:p>
            <a:r>
              <a:rPr lang="it-IT" dirty="0"/>
              <a:t>Aggiornamento dei report</a:t>
            </a:r>
          </a:p>
        </p:txBody>
      </p:sp>
    </p:spTree>
    <p:extLst>
      <p:ext uri="{BB962C8B-B14F-4D97-AF65-F5344CB8AC3E}">
        <p14:creationId xmlns:p14="http://schemas.microsoft.com/office/powerpoint/2010/main" val="315429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61514A8C-F9EC-49A2-BB2F-9F6C191631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7143" y="1003299"/>
            <a:ext cx="3923476" cy="4083957"/>
          </a:xfrm>
        </p:spPr>
        <p:txBody>
          <a:bodyPr/>
          <a:lstStyle/>
          <a:p>
            <a:pPr algn="just"/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All’apertura del report viene visualizzato il Prompt, ovvero un pannello che mostra i criteri che possono essere scelti per aggiornare il report stesso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Anno di riferimento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: corrisponde all’anno per il quale si vogliono visualizzare i dati (con il formato «</a:t>
            </a:r>
            <a:r>
              <a:rPr lang="it-IT" i="1" dirty="0">
                <a:solidFill>
                  <a:schemeClr val="tx2">
                    <a:lumMod val="75000"/>
                  </a:schemeClr>
                </a:solidFill>
              </a:rPr>
              <a:t>aaaa»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Selezionare Mese/i di interesse (mm)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: consiste nel/i mese/i (con il formato «</a:t>
            </a:r>
            <a:r>
              <a:rPr lang="it-IT" i="1" dirty="0">
                <a:solidFill>
                  <a:schemeClr val="tx2">
                    <a:lumMod val="75000"/>
                  </a:schemeClr>
                </a:solidFill>
              </a:rPr>
              <a:t>mm»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) per cui si vuole fare il paragone tra l’anno di riferimento e quello di confronto;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Anno di confronto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: 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cegliere l’anno al quale confrontare i valori dell’ “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Anno di riferimento”.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A57659-1476-4672-9F44-952E62A0CB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7143" y="614362"/>
            <a:ext cx="3923476" cy="388938"/>
          </a:xfrm>
        </p:spPr>
        <p:txBody>
          <a:bodyPr/>
          <a:lstStyle/>
          <a:p>
            <a:r>
              <a:rPr lang="en-US" dirty="0"/>
              <a:t>Prompt – Scelte dell’utente</a:t>
            </a: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</p:spPr>
        <p:txBody>
          <a:bodyPr/>
          <a:lstStyle/>
          <a:p>
            <a:r>
              <a:rPr lang="en-US" sz="2400" dirty="0"/>
              <a:t>Aggiornamento Report 1 di 6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376B575-6AAF-4EDD-A4A0-17EA633D8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68" y="1343251"/>
            <a:ext cx="4170590" cy="212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93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61514A8C-F9EC-49A2-BB2F-9F6C191631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6630" y="1927895"/>
            <a:ext cx="3792994" cy="1749208"/>
          </a:xfrm>
        </p:spPr>
        <p:txBody>
          <a:bodyPr/>
          <a:lstStyle/>
          <a:p>
            <a:pPr algn="just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criteri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di aggiornamento del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cruscotto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attraverso il prompt propongono: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Anno – mese al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corrisponde all’anno e al mese per cui si vogliono visualizzare i dati degli ultimi 12 mesi fino al periodo selezionato (con il formato «</a:t>
            </a:r>
            <a:r>
              <a:rPr lang="it-IT" i="1" dirty="0">
                <a:solidFill>
                  <a:schemeClr val="tx2">
                    <a:lumMod val="75000"/>
                  </a:schemeClr>
                </a:solidFill>
              </a:rPr>
              <a:t>aaaa-mm»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);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A57659-1476-4672-9F44-952E62A0CB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6631" y="1466396"/>
            <a:ext cx="4017962" cy="388938"/>
          </a:xfrm>
        </p:spPr>
        <p:txBody>
          <a:bodyPr/>
          <a:lstStyle/>
          <a:p>
            <a:r>
              <a:rPr lang="en-US" dirty="0"/>
              <a:t>Prompt – Scelte dell’utente</a:t>
            </a: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</p:spPr>
        <p:txBody>
          <a:bodyPr/>
          <a:lstStyle/>
          <a:p>
            <a:r>
              <a:rPr lang="en-US" sz="2400" dirty="0"/>
              <a:t>Aggiornamento Report 2 di 6 – Cruscotto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35697D2-79E7-401E-9354-16AC1A0A7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28" y="1466396"/>
            <a:ext cx="4339872" cy="221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2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61514A8C-F9EC-49A2-BB2F-9F6C191631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6630" y="1270670"/>
            <a:ext cx="3792994" cy="3634014"/>
          </a:xfrm>
        </p:spPr>
        <p:txBody>
          <a:bodyPr/>
          <a:lstStyle/>
          <a:p>
            <a:pPr algn="just"/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it-IT" sz="1300" dirty="0">
                <a:solidFill>
                  <a:schemeClr val="tx2">
                    <a:lumMod val="75000"/>
                  </a:schemeClr>
                </a:solidFill>
              </a:rPr>
              <a:t>criteri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 di aggiornamento del report attraverso il prompt propongono:</a:t>
            </a:r>
            <a:endParaRPr lang="it-IT" sz="13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300" b="1" i="1" dirty="0">
                <a:solidFill>
                  <a:schemeClr val="tx2">
                    <a:lumMod val="75000"/>
                  </a:schemeClr>
                </a:solidFill>
              </a:rPr>
              <a:t>Selezionare Anno Consumo</a:t>
            </a:r>
            <a:r>
              <a:rPr lang="it-IT" sz="1300" dirty="0">
                <a:solidFill>
                  <a:schemeClr val="tx2">
                    <a:lumMod val="75000"/>
                  </a:schemeClr>
                </a:solidFill>
              </a:rPr>
              <a:t>: corrisponde all’anno per il quale si vogliono visualizzare i dati (con il formato «</a:t>
            </a:r>
            <a:r>
              <a:rPr lang="it-IT" sz="1300" i="1" dirty="0" err="1">
                <a:solidFill>
                  <a:schemeClr val="tx2">
                    <a:lumMod val="75000"/>
                  </a:schemeClr>
                </a:solidFill>
              </a:rPr>
              <a:t>aaaa</a:t>
            </a:r>
            <a:r>
              <a:rPr lang="it-IT" sz="1300" i="1" dirty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it-IT" sz="1300" dirty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300" b="1" i="1" dirty="0">
                <a:solidFill>
                  <a:schemeClr val="tx2">
                    <a:lumMod val="75000"/>
                  </a:schemeClr>
                </a:solidFill>
              </a:rPr>
              <a:t>Selezionare Mese Consumo: </a:t>
            </a:r>
            <a:r>
              <a:rPr lang="it-IT" sz="1300" dirty="0">
                <a:solidFill>
                  <a:schemeClr val="tx2">
                    <a:lumMod val="75000"/>
                  </a:schemeClr>
                </a:solidFill>
              </a:rPr>
              <a:t>corrisponde ai mese per i quali si vogliono visualizzare i dati.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300" b="1" i="1" dirty="0">
                <a:solidFill>
                  <a:schemeClr val="tx2">
                    <a:lumMod val="75000"/>
                  </a:schemeClr>
                </a:solidFill>
              </a:rPr>
              <a:t>Immettere valori per Tipo Rilevazione: </a:t>
            </a:r>
            <a:r>
              <a:rPr lang="it-IT" sz="1300" dirty="0">
                <a:solidFill>
                  <a:schemeClr val="tx2">
                    <a:lumMod val="75000"/>
                  </a:schemeClr>
                </a:solidFill>
              </a:rPr>
              <a:t>corrisponde alla scelta inerente alla tipologia di rilevazione (trimestrale, consuntivo, ecc.).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300" b="1" i="1" dirty="0">
                <a:solidFill>
                  <a:schemeClr val="tx2">
                    <a:lumMod val="75000"/>
                  </a:schemeClr>
                </a:solidFill>
              </a:rPr>
              <a:t>Immettere Versione: </a:t>
            </a:r>
            <a:r>
              <a:rPr lang="it-IT" sz="1300" dirty="0">
                <a:solidFill>
                  <a:schemeClr val="tx2">
                    <a:lumMod val="75000"/>
                  </a:schemeClr>
                </a:solidFill>
              </a:rPr>
              <a:t>corrisponde alla versione della rilevazione. NB: la versione consolidata consiste nella «00».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300" b="1" i="1" dirty="0">
                <a:solidFill>
                  <a:schemeClr val="tx2">
                    <a:lumMod val="75000"/>
                  </a:schemeClr>
                </a:solidFill>
              </a:rPr>
              <a:t>Immettere Data Rilevazione: </a:t>
            </a:r>
            <a:r>
              <a:rPr lang="it-IT" sz="1300" dirty="0">
                <a:solidFill>
                  <a:schemeClr val="tx2">
                    <a:lumMod val="75000"/>
                  </a:schemeClr>
                </a:solidFill>
              </a:rPr>
              <a:t>corrisponde alla data della tipologia di rilevazione d’interesse.</a:t>
            </a:r>
          </a:p>
          <a:p>
            <a:pPr algn="just"/>
            <a:endParaRPr lang="it-IT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A57659-1476-4672-9F44-952E62A0CB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6630" y="761767"/>
            <a:ext cx="4017962" cy="388938"/>
          </a:xfrm>
        </p:spPr>
        <p:txBody>
          <a:bodyPr/>
          <a:lstStyle/>
          <a:p>
            <a:r>
              <a:rPr lang="en-US" dirty="0"/>
              <a:t>Prompt – Scelte dell’utente</a:t>
            </a: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</p:spPr>
        <p:txBody>
          <a:bodyPr/>
          <a:lstStyle/>
          <a:p>
            <a:r>
              <a:rPr lang="en-US" sz="2400" dirty="0"/>
              <a:t>Aggiornamento Report 3 di 6 – Consumi VS FEC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3A72809-65E3-4F5A-980A-4AEE0010E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76" y="1466396"/>
            <a:ext cx="4431624" cy="2268955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7D24BF60-0286-4A50-8D72-F0CFC936C77F}"/>
              </a:ext>
            </a:extLst>
          </p:cNvPr>
          <p:cNvSpPr/>
          <p:nvPr/>
        </p:nvSpPr>
        <p:spPr>
          <a:xfrm>
            <a:off x="4847769" y="2779482"/>
            <a:ext cx="4017962" cy="1872347"/>
          </a:xfrm>
          <a:prstGeom prst="roundRect">
            <a:avLst>
              <a:gd name="adj" fmla="val 6202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sinistra 4">
            <a:extLst>
              <a:ext uri="{FF2B5EF4-FFF2-40B4-BE49-F238E27FC236}">
                <a16:creationId xmlns:a16="http://schemas.microsoft.com/office/drawing/2014/main" id="{8172BF60-9CB6-48A0-BD15-C24BB63518B5}"/>
              </a:ext>
            </a:extLst>
          </p:cNvPr>
          <p:cNvSpPr/>
          <p:nvPr/>
        </p:nvSpPr>
        <p:spPr>
          <a:xfrm>
            <a:off x="3929740" y="3948587"/>
            <a:ext cx="754746" cy="682171"/>
          </a:xfrm>
          <a:prstGeom prst="leftArrow">
            <a:avLst>
              <a:gd name="adj1" fmla="val 37234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8F3F73-D2E1-45AA-9D89-61373755A055}"/>
              </a:ext>
            </a:extLst>
          </p:cNvPr>
          <p:cNvSpPr txBox="1"/>
          <p:nvPr/>
        </p:nvSpPr>
        <p:spPr>
          <a:xfrm>
            <a:off x="2142667" y="3955143"/>
            <a:ext cx="198845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Filtri riferiti ai Flussi Economici e Contabili (FEC)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15DC456F-AFBF-466E-8096-4669A2B1DB16}"/>
              </a:ext>
            </a:extLst>
          </p:cNvPr>
          <p:cNvSpPr/>
          <p:nvPr/>
        </p:nvSpPr>
        <p:spPr>
          <a:xfrm>
            <a:off x="2142667" y="3913004"/>
            <a:ext cx="1636480" cy="753339"/>
          </a:xfrm>
          <a:prstGeom prst="roundRect">
            <a:avLst>
              <a:gd name="adj" fmla="val 6202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55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61514A8C-F9EC-49A2-BB2F-9F6C191631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6628" y="1392454"/>
            <a:ext cx="3918857" cy="3634014"/>
          </a:xfrm>
        </p:spPr>
        <p:txBody>
          <a:bodyPr/>
          <a:lstStyle/>
          <a:p>
            <a:pPr algn="just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criteri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di aggiornamento del report attraverso il prompt propongono: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Anno – Mese al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corrisponde all’anno e al mese per cui si vogliono visualizzare i dati di 12 mesi fino al periodo selezionato (con il formato «</a:t>
            </a:r>
            <a:r>
              <a:rPr lang="it-IT" i="1" dirty="0">
                <a:solidFill>
                  <a:schemeClr val="tx2">
                    <a:lumMod val="75000"/>
                  </a:schemeClr>
                </a:solidFill>
              </a:rPr>
              <a:t>aaaa-mm»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Selezionare Tipologia di Dispositivo: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occorre scegliere la tipologia del dispositivo tra «assemblato» o «di classe»;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A57659-1476-4672-9F44-952E62A0CB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6630" y="959983"/>
            <a:ext cx="4017962" cy="388938"/>
          </a:xfrm>
        </p:spPr>
        <p:txBody>
          <a:bodyPr/>
          <a:lstStyle/>
          <a:p>
            <a:r>
              <a:rPr lang="en-US" dirty="0"/>
              <a:t>Prompt – Scelte dell’utente</a:t>
            </a: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</p:spPr>
        <p:txBody>
          <a:bodyPr/>
          <a:lstStyle/>
          <a:p>
            <a:r>
              <a:rPr lang="en-US" sz="2400" dirty="0"/>
              <a:t>Aggiornamento Report 4 di 6 – Consumi Top 30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61B3B33-7CC9-4CF3-AE75-87A9662D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55" y="1457778"/>
            <a:ext cx="4505548" cy="231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0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61514A8C-F9EC-49A2-BB2F-9F6C191631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6628" y="1132785"/>
            <a:ext cx="4017963" cy="3634014"/>
          </a:xfrm>
        </p:spPr>
        <p:txBody>
          <a:bodyPr/>
          <a:lstStyle/>
          <a:p>
            <a:pPr algn="just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criteri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di aggiornamento del report attraverso il prompt propongono: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Selezionare Tipo di Rilevazione: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corrisponde alla scelta inerente alla tipologia di rilevazione (trimestrale, consuntivo, ecc.).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Selezionare Anno di confronto: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corrisponde all’anno con cui si vogliono confrontare i dati (con il formato «aaaa»);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Selezionare Anno di riferimento: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corrisponde all’anno per il quale si vogliono visualizzare i dati (con il formato «aaaa»); 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A57659-1476-4672-9F44-952E62A0CB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6630" y="700314"/>
            <a:ext cx="4017962" cy="388938"/>
          </a:xfrm>
        </p:spPr>
        <p:txBody>
          <a:bodyPr/>
          <a:lstStyle/>
          <a:p>
            <a:r>
              <a:rPr lang="en-US" dirty="0"/>
              <a:t>Prompt – Scelte dell’utente</a:t>
            </a: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</p:spPr>
        <p:txBody>
          <a:bodyPr/>
          <a:lstStyle/>
          <a:p>
            <a:r>
              <a:rPr lang="en-US" sz="2400" dirty="0"/>
              <a:t>Aggiornamento Report 5 di 6 – Conto Economico NSIS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3526A07-E760-461C-BDA3-9EBD8ADA4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92" y="1411455"/>
            <a:ext cx="4719637" cy="244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5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875D7C35-B3D3-4455-8789-78BFFE5638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5" y="2074452"/>
            <a:ext cx="2859459" cy="994596"/>
          </a:xfrm>
        </p:spPr>
        <p:txBody>
          <a:bodyPr/>
          <a:lstStyle/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Attraverso il tasto “aggiorna” è possibile selezionare un altro periodo di interesse.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ADE3DFC-BFB9-41BF-8649-E2A9675A7F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399" y="987425"/>
            <a:ext cx="3841749" cy="663574"/>
          </a:xfrm>
        </p:spPr>
        <p:txBody>
          <a:bodyPr/>
          <a:lstStyle/>
          <a:p>
            <a:r>
              <a:rPr lang="en-US" dirty="0"/>
              <a:t>Tasto “Aggiorna”</a:t>
            </a:r>
          </a:p>
          <a:p>
            <a:endParaRPr lang="en-US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255F4E28-9660-0E4D-963E-E58D7789C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4242888" cy="663575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Aggiornamento Report 6 di 6 </a:t>
            </a:r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B17F731-3F22-4260-9E95-D877222AD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0" r="34206" b="8712"/>
          <a:stretch/>
        </p:blipFill>
        <p:spPr>
          <a:xfrm>
            <a:off x="3265714" y="784905"/>
            <a:ext cx="5610963" cy="3573689"/>
          </a:xfrm>
          <a:prstGeom prst="rect">
            <a:avLst/>
          </a:prstGeom>
        </p:spPr>
      </p:pic>
      <p:pic>
        <p:nvPicPr>
          <p:cNvPr id="9" name="Elemento grafico 8" descr="Cursore">
            <a:extLst>
              <a:ext uri="{FF2B5EF4-FFF2-40B4-BE49-F238E27FC236}">
                <a16:creationId xmlns:a16="http://schemas.microsoft.com/office/drawing/2014/main" id="{6481C172-EA28-424D-B856-382865C9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0245" y="914854"/>
            <a:ext cx="294000" cy="24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6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FE10FAC-009C-4E65-8A35-663BD583F6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Per eventuali richieste di assistenza:</a:t>
            </a:r>
          </a:p>
          <a:p>
            <a:r>
              <a:rPr lang="en-GB" dirty="0">
                <a:hlinkClick r:id="rId2"/>
              </a:rPr>
              <a:t>sanita.regione@csi.it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094999"/>
      </p:ext>
    </p:extLst>
  </p:cSld>
  <p:clrMapOvr>
    <a:masterClrMapping/>
  </p:clrMapOvr>
</p:sld>
</file>

<file path=ppt/theme/theme1.xml><?xml version="1.0" encoding="utf-8"?>
<a:theme xmlns:a="http://schemas.openxmlformats.org/drawingml/2006/main" name="2_Struttura personalizzata">
  <a:themeElements>
    <a:clrScheme name="Personalizzati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EFF"/>
      </a:hlink>
      <a:folHlink>
        <a:srgbClr val="008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yout_slides_2020_modello_vuoto" id="{A41A24E7-7F42-C14C-9402-F5DB9AB8DF4D}" vid="{BFF604E6-D4D2-A743-8D19-1D9F76F2699F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yout_slides_2020_modello_vuoto" id="{A41A24E7-7F42-C14C-9402-F5DB9AB8DF4D}" vid="{B401FAF5-A1EE-3E47-B5EE-5D5BDD3C8F5D}"/>
    </a:ext>
  </a:extLst>
</a:theme>
</file>

<file path=ppt/theme/theme3.xml><?xml version="1.0" encoding="utf-8"?>
<a:theme xmlns:a="http://schemas.openxmlformats.org/drawingml/2006/main" name="1_Struttura personalizzata">
  <a:themeElements>
    <a:clrScheme name="Personalizzati 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AFF"/>
      </a:hlink>
      <a:folHlink>
        <a:srgbClr val="007A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yout_slides_2020_modello_vuoto" id="{A41A24E7-7F42-C14C-9402-F5DB9AB8DF4D}" vid="{47886701-11B4-0E48-96CF-FF58753FC7F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5B963D140BB743B2977F50EC02DAE8" ma:contentTypeVersion="11" ma:contentTypeDescription="Creare un nuovo documento." ma:contentTypeScope="" ma:versionID="1d751da0e538db69e16796528d551e20">
  <xsd:schema xmlns:xsd="http://www.w3.org/2001/XMLSchema" xmlns:xs="http://www.w3.org/2001/XMLSchema" xmlns:p="http://schemas.microsoft.com/office/2006/metadata/properties" xmlns:ns3="422441f2-e4a7-4278-a47a-a6b5ef1898ed" xmlns:ns4="b4a9fd72-28ee-4ada-a9a5-9224add0a154" targetNamespace="http://schemas.microsoft.com/office/2006/metadata/properties" ma:root="true" ma:fieldsID="6a125fa9551c2676c7f3a9db0264ce77" ns3:_="" ns4:_="">
    <xsd:import namespace="422441f2-e4a7-4278-a47a-a6b5ef1898ed"/>
    <xsd:import namespace="b4a9fd72-28ee-4ada-a9a5-9224add0a15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441f2-e4a7-4278-a47a-a6b5ef1898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9fd72-28ee-4ada-a9a5-9224add0a1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23F495-8560-4E80-ACBD-FF5D2057AD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CA8FEA-38A8-4C88-88B7-B09AFA7F08E9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4a9fd72-28ee-4ada-a9a5-9224add0a154"/>
    <ds:schemaRef ds:uri="http://purl.org/dc/dcmitype/"/>
    <ds:schemaRef ds:uri="http://schemas.microsoft.com/office/infopath/2007/PartnerControls"/>
    <ds:schemaRef ds:uri="http://schemas.microsoft.com/office/2006/metadata/properties"/>
    <ds:schemaRef ds:uri="422441f2-e4a7-4278-a47a-a6b5ef1898ed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2D886D5-3665-482B-A0EC-47C2653523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2441f2-e4a7-4278-a47a-a6b5ef1898ed"/>
    <ds:schemaRef ds:uri="b4a9fd72-28ee-4ada-a9a5-9224add0a1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500</Words>
  <Application>Microsoft Office PowerPoint</Application>
  <PresentationFormat>Presentazione su schermo (16:9)</PresentationFormat>
  <Paragraphs>38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2_Struttura personalizzata</vt:lpstr>
      <vt:lpstr>Personalizza struttura</vt:lpstr>
      <vt:lpstr>1_Struttura personalizzata</vt:lpstr>
      <vt:lpstr>PADDI – Dispositivi Medici (DMRP)</vt:lpstr>
      <vt:lpstr>Aggiornamento Report 1 di 6</vt:lpstr>
      <vt:lpstr>Aggiornamento Report 2 di 6 – Cruscotto</vt:lpstr>
      <vt:lpstr>Aggiornamento Report 3 di 6 – Consumi VS FEC</vt:lpstr>
      <vt:lpstr>Aggiornamento Report 4 di 6 – Consumi Top 30</vt:lpstr>
      <vt:lpstr>Aggiornamento Report 5 di 6 – Conto Economico NSIS</vt:lpstr>
      <vt:lpstr>Aggiornamento Report 6 di 6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PADDI - Farmaceutica</dc:title>
  <dc:creator>PAPILLO Antonino 2105</dc:creator>
  <cp:lastModifiedBy>PAPILLO Antonino 2105</cp:lastModifiedBy>
  <cp:revision>47</cp:revision>
  <dcterms:created xsi:type="dcterms:W3CDTF">2020-10-12T15:09:08Z</dcterms:created>
  <dcterms:modified xsi:type="dcterms:W3CDTF">2021-11-16T09:25:20Z</dcterms:modified>
</cp:coreProperties>
</file>