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7" r:id="rId17"/>
    <p:sldId id="272" r:id="rId18"/>
    <p:sldId id="273" r:id="rId19"/>
    <p:sldId id="308" r:id="rId20"/>
    <p:sldId id="309" r:id="rId21"/>
    <p:sldId id="306" r:id="rId22"/>
    <p:sldId id="274" r:id="rId23"/>
    <p:sldId id="275" r:id="rId24"/>
    <p:sldId id="276" r:id="rId25"/>
    <p:sldId id="294" r:id="rId26"/>
    <p:sldId id="297" r:id="rId27"/>
    <p:sldId id="298" r:id="rId28"/>
    <p:sldId id="299" r:id="rId29"/>
    <p:sldId id="300" r:id="rId30"/>
    <p:sldId id="319" r:id="rId31"/>
    <p:sldId id="323" r:id="rId32"/>
    <p:sldId id="321" r:id="rId33"/>
    <p:sldId id="322" r:id="rId34"/>
    <p:sldId id="310" r:id="rId35"/>
    <p:sldId id="311" r:id="rId36"/>
    <p:sldId id="312" r:id="rId37"/>
    <p:sldId id="313" r:id="rId38"/>
  </p:sldIdLst>
  <p:sldSz cx="18249900" cy="908685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522" autoAdjust="0"/>
  </p:normalViewPr>
  <p:slideViewPr>
    <p:cSldViewPr snapToGrid="0">
      <p:cViewPr>
        <p:scale>
          <a:sx n="66" d="100"/>
          <a:sy n="66" d="100"/>
        </p:scale>
        <p:origin x="-72" y="-504"/>
      </p:cViewPr>
      <p:guideLst>
        <p:guide orient="horz" pos="2862"/>
        <p:guide pos="5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1239" y="1487131"/>
            <a:ext cx="13687425" cy="316357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1239" y="4772700"/>
            <a:ext cx="13687425" cy="21938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57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57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9549731" y="483791"/>
            <a:ext cx="5890820" cy="770068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77269" y="483791"/>
            <a:ext cx="17444339" cy="770068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90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44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5176" y="2265405"/>
            <a:ext cx="15740539" cy="377987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5176" y="6081040"/>
            <a:ext cx="15740539" cy="1987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27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877270" y="2418953"/>
            <a:ext cx="11667579" cy="57655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772972" y="2418953"/>
            <a:ext cx="11667579" cy="57655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9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59" y="483793"/>
            <a:ext cx="15740539" cy="175637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7059" y="2227541"/>
            <a:ext cx="7720562" cy="109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57059" y="3319224"/>
            <a:ext cx="7720562" cy="48820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9239013" y="2227541"/>
            <a:ext cx="7758585" cy="109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9239013" y="3319224"/>
            <a:ext cx="7758585" cy="48820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1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1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21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60" y="605790"/>
            <a:ext cx="5886067" cy="21202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58584" y="1308340"/>
            <a:ext cx="9239012" cy="64575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7060" y="2726055"/>
            <a:ext cx="5886067" cy="5050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98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60" y="605790"/>
            <a:ext cx="5886067" cy="21202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7758584" y="1308340"/>
            <a:ext cx="9239012" cy="6457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7060" y="2726055"/>
            <a:ext cx="5886067" cy="5050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9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4682" y="483793"/>
            <a:ext cx="15740539" cy="17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4682" y="2418953"/>
            <a:ext cx="15740539" cy="5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4680" y="8422166"/>
            <a:ext cx="4106228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45281" y="8422166"/>
            <a:ext cx="6159341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2888992" y="8422166"/>
            <a:ext cx="4106228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31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5897225" y="276225"/>
            <a:ext cx="1838325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4392275" y="847725"/>
            <a:ext cx="2381250" cy="952500"/>
          </a:xfrm>
          <a:prstGeom prst="wedgeRoundRectCallout">
            <a:avLst>
              <a:gd name="adj1" fmla="val 50000"/>
              <a:gd name="adj2" fmla="val -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500" smtClean="0">
                <a:solidFill>
                  <a:srgbClr val="000000"/>
                </a:solidFill>
                <a:latin typeface="Arial" panose="020B0604020202020204" pitchFamily="34" charset="0"/>
              </a:rPr>
              <a:t>Cliccare su "Servizi per la PA"</a:t>
            </a:r>
            <a:endParaRPr lang="it-IT" sz="1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umetto 2 3"/>
          <p:cNvSpPr/>
          <p:nvPr/>
        </p:nvSpPr>
        <p:spPr>
          <a:xfrm>
            <a:off x="4248150" y="3448050"/>
            <a:ext cx="3676650" cy="1066800"/>
          </a:xfrm>
          <a:prstGeom prst="wedgeRoundRectCallout">
            <a:avLst>
              <a:gd name="adj1" fmla="val 37800"/>
              <a:gd name="adj2" fmla="val -164300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2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Accedere al portale www.sistemapiemonte.it</a:t>
            </a:r>
            <a:endParaRPr lang="it-IT" sz="2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accel="50000" decel="5000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accel="50000" decel="5000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6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6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"/>
    </mc:Choice>
    <mc:Fallback xmlns="">
      <p:transition spd="slow" advTm="22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219200" y="6143625"/>
            <a:ext cx="914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800225" y="4962525"/>
            <a:ext cx="2381250" cy="95250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smtClean="0">
                <a:solidFill>
                  <a:srgbClr val="000000"/>
                </a:solidFill>
                <a:latin typeface="Arial" panose="020B0604020202020204" pitchFamily="34" charset="0"/>
              </a:rPr>
              <a:t>Cliccare su "accedi"</a:t>
            </a:r>
            <a:endParaRPr lang="it-IT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98583" cy="931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085850" y="2821650"/>
            <a:ext cx="1329804" cy="26193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4495799" y="2821650"/>
            <a:ext cx="2600325" cy="779318"/>
          </a:xfrm>
          <a:prstGeom prst="wedgeRoundRectCallout">
            <a:avLst>
              <a:gd name="adj1" fmla="val -129262"/>
              <a:gd name="adj2" fmla="val -32032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 cartella "Elenco documenti" contiene i report condivisi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210829" y="2239654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523875" y="2990851"/>
            <a:ext cx="2819826" cy="462034"/>
          </a:xfrm>
          <a:prstGeom prst="wedgeRoundRectCallout">
            <a:avLst>
              <a:gd name="adj1" fmla="val -53045"/>
              <a:gd name="adj2" fmla="val -16589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"Cartelle pubbliche"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435306" y="2506354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476250" y="3228976"/>
            <a:ext cx="3031225" cy="592398"/>
          </a:xfrm>
          <a:prstGeom prst="wedgeRoundRectCallout">
            <a:avLst>
              <a:gd name="adj1" fmla="val -44147"/>
              <a:gd name="adj2" fmla="val -129258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la cartella "DWSAN - Data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Warehouse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Sanità".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6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0"/>
    </mc:Choice>
    <mc:Fallback xmlns="">
      <p:transition spd="slow" advTm="342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803227" y="3362894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8" name="Fumetto 2 7"/>
          <p:cNvSpPr/>
          <p:nvPr/>
        </p:nvSpPr>
        <p:spPr>
          <a:xfrm>
            <a:off x="1294261" y="4405881"/>
            <a:ext cx="3414217" cy="712029"/>
          </a:xfrm>
          <a:prstGeom prst="wedgeRoundRectCallout">
            <a:avLst>
              <a:gd name="adj1" fmla="val -57376"/>
              <a:gd name="adj2" fmla="val -160882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la cartella ‘’EXTRA  Flussi Dismessi e Prestazioni’’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077620" y="6458560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5" name="Fumetto 2 4"/>
          <p:cNvSpPr/>
          <p:nvPr/>
        </p:nvSpPr>
        <p:spPr>
          <a:xfrm>
            <a:off x="5178757" y="5982310"/>
            <a:ext cx="3228264" cy="952500"/>
          </a:xfrm>
          <a:prstGeom prst="wedgeRoundRectCallout">
            <a:avLst>
              <a:gd name="adj1" fmla="val -168821"/>
              <a:gd name="adj2" fmla="val 10648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la cartella ‘’Reportistica (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Regione,ASL,ASO,Presidi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)’’ per visualizzare i report di interesse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2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601786" y="7082683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5" name="Fumetto 2 4"/>
          <p:cNvSpPr/>
          <p:nvPr/>
        </p:nvSpPr>
        <p:spPr>
          <a:xfrm>
            <a:off x="6678615" y="5836383"/>
            <a:ext cx="3031225" cy="769819"/>
          </a:xfrm>
          <a:prstGeom prst="wedgeRoundRectCallout">
            <a:avLst>
              <a:gd name="adj1" fmla="val -167963"/>
              <a:gd name="adj2" fmla="val 97127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Scegliere la cartella per visualizzare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 report relativi agli 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</a:rPr>
              <a:t>anni precedenti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a quello corrente</a:t>
            </a:r>
          </a:p>
        </p:txBody>
      </p:sp>
      <p:sp>
        <p:nvSpPr>
          <p:cNvPr id="6" name="Fumetto 2 5"/>
          <p:cNvSpPr/>
          <p:nvPr/>
        </p:nvSpPr>
        <p:spPr>
          <a:xfrm>
            <a:off x="6264785" y="7400213"/>
            <a:ext cx="3031225" cy="562163"/>
          </a:xfrm>
          <a:prstGeom prst="wedgeRoundRectCallout">
            <a:avLst>
              <a:gd name="adj1" fmla="val -158743"/>
              <a:gd name="adj2" fmla="val -75038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Contiene i report relativi </a:t>
            </a:r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all’anno corrente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ttangolo 6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601786" y="6787255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67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809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metto 2 6"/>
          <p:cNvSpPr/>
          <p:nvPr/>
        </p:nvSpPr>
        <p:spPr>
          <a:xfrm>
            <a:off x="11404850" y="2511389"/>
            <a:ext cx="4005944" cy="1093368"/>
          </a:xfrm>
          <a:prstGeom prst="wedgeRoundRectCallout">
            <a:avLst>
              <a:gd name="adj1" fmla="val 77088"/>
              <a:gd name="adj2" fmla="val -11941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Ciascuna pagina visualizza un elenco di 10 report. Possono essere presenti più pagine.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14243956" y="4487332"/>
            <a:ext cx="4005944" cy="1093368"/>
          </a:xfrm>
          <a:prstGeom prst="wedgeRoundRectCallout">
            <a:avLst>
              <a:gd name="adj1" fmla="val 37733"/>
              <a:gd name="adj2" fmla="val -298209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sulle frecce di scorrimento, per visualizzare le pagine successive.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ttangolo 14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6547496" y="1404260"/>
            <a:ext cx="826103" cy="348818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7419931" y="1405506"/>
            <a:ext cx="571052" cy="3492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2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57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6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15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9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10869447" y="3133014"/>
            <a:ext cx="2428875" cy="729302"/>
          </a:xfrm>
          <a:prstGeom prst="wedgeRoundRectCallout">
            <a:avLst>
              <a:gd name="adj1" fmla="val -108870"/>
              <a:gd name="adj2" fmla="val -16110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due volte sul report di interesse per aprirlo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2 3"/>
          <p:cNvSpPr/>
          <p:nvPr/>
        </p:nvSpPr>
        <p:spPr>
          <a:xfrm>
            <a:off x="5936634" y="2610848"/>
            <a:ext cx="2457450" cy="850284"/>
          </a:xfrm>
          <a:prstGeom prst="wedgeRoundRectCallout">
            <a:avLst>
              <a:gd name="adj1" fmla="val -25009"/>
              <a:gd name="adj2" fmla="val 138521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sulla barra ‘’Anno Precedente’’ per ordinare i valori selezionabili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875" cy="381000"/>
          </a:xfrm>
          <a:prstGeom prst="rect">
            <a:avLst/>
          </a:prstGeom>
        </p:spPr>
      </p:pic>
      <p:sp>
        <p:nvSpPr>
          <p:cNvPr id="7" name="Rettangolo 6">
            <a:hlinkClick r:id="" action="ppaction://noaction">
              <a:snd r:embed="rId5" name="audio_id_131.wav"/>
            </a:hlinkClick>
          </p:cNvPr>
          <p:cNvSpPr/>
          <p:nvPr/>
        </p:nvSpPr>
        <p:spPr>
          <a:xfrm>
            <a:off x="4858051" y="4328111"/>
            <a:ext cx="546465" cy="1456422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8" name="Fumetto 2 7"/>
          <p:cNvSpPr/>
          <p:nvPr/>
        </p:nvSpPr>
        <p:spPr>
          <a:xfrm>
            <a:off x="6348342" y="4427264"/>
            <a:ext cx="2457450" cy="660931"/>
          </a:xfrm>
          <a:prstGeom prst="wedgeRoundRectCallout">
            <a:avLst>
              <a:gd name="adj1" fmla="val -87720"/>
              <a:gd name="adj2" fmla="val 21027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Valori utili per filtrare la ricerca. Selezionare quello di interesse con un clic.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Fumetto 2 8"/>
          <p:cNvSpPr/>
          <p:nvPr/>
        </p:nvSpPr>
        <p:spPr>
          <a:xfrm>
            <a:off x="10472240" y="5545822"/>
            <a:ext cx="2457450" cy="425142"/>
          </a:xfrm>
          <a:prstGeom prst="wedgeRoundRectCallout">
            <a:avLst>
              <a:gd name="adj1" fmla="val -88320"/>
              <a:gd name="adj2" fmla="val -103846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Valore Impostato nel filtro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8915969" y="3461132"/>
            <a:ext cx="2916639" cy="645915"/>
          </a:xfrm>
          <a:prstGeom prst="wedgeRoundRectCallout">
            <a:avLst>
              <a:gd name="adj1" fmla="val -52778"/>
              <a:gd name="adj2" fmla="val 22786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</a:rPr>
              <a:t>Cliccare su </a:t>
            </a:r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questo pulsante per impostare il valore selezionato come filtro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8805792" y="6359856"/>
            <a:ext cx="2457450" cy="832513"/>
          </a:xfrm>
          <a:prstGeom prst="wedgeRoundRectCallout">
            <a:avLst>
              <a:gd name="adj1" fmla="val -43335"/>
              <a:gd name="adj2" fmla="val -117228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</a:rPr>
              <a:t>Cliccare su questo pulsante </a:t>
            </a:r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pulire il filtro e procedere con la selezione di un nuovo valore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6348342" y="7478973"/>
            <a:ext cx="2457450" cy="937215"/>
          </a:xfrm>
          <a:prstGeom prst="wedgeRoundRectCallout">
            <a:avLst>
              <a:gd name="adj1" fmla="val 128827"/>
              <a:gd name="adj2" fmla="val 21285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</a:rPr>
              <a:t>Cliccare su </a:t>
            </a:r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questo pulsante per eseguire la ricerca secondo l’anno indicato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9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3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3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4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3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3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3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3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3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3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3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6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5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6944318" y="1416268"/>
            <a:ext cx="1044137" cy="317938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4850612" y="2233499"/>
            <a:ext cx="2381250" cy="843602"/>
          </a:xfrm>
          <a:prstGeom prst="wedgeRoundRectCallout">
            <a:avLst>
              <a:gd name="adj1" fmla="val 45415"/>
              <a:gd name="adj2" fmla="val -111325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  su "Aggiorna dati" per aggiornare i dati del report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4746436"/>
            <a:ext cx="12738538" cy="3230916"/>
          </a:xfrm>
          <a:prstGeom prst="rect">
            <a:avLst/>
          </a:prstGeom>
        </p:spPr>
      </p:pic>
      <p:sp>
        <p:nvSpPr>
          <p:cNvPr id="4" name="Fumetto 2 3"/>
          <p:cNvSpPr/>
          <p:nvPr/>
        </p:nvSpPr>
        <p:spPr>
          <a:xfrm>
            <a:off x="2452118" y="3220871"/>
            <a:ext cx="2628900" cy="914400"/>
          </a:xfrm>
          <a:prstGeom prst="wedgeRoundRectCallout">
            <a:avLst>
              <a:gd name="adj1" fmla="val 117514"/>
              <a:gd name="adj2" fmla="val 114717"/>
              <a:gd name="adj3" fmla="val 16667"/>
            </a:avLst>
          </a:prstGeom>
          <a:blipFill>
            <a:blip r:embed="rId6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Ecco i dati di produzione dei vari flussi suddivisi per mese di competenza per l’anno richiesto 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Fumetto 2 6"/>
          <p:cNvSpPr/>
          <p:nvPr/>
        </p:nvSpPr>
        <p:spPr>
          <a:xfrm>
            <a:off x="2237805" y="6032311"/>
            <a:ext cx="3057526" cy="1102910"/>
          </a:xfrm>
          <a:prstGeom prst="wedgeRoundRectCallout">
            <a:avLst>
              <a:gd name="adj1" fmla="val -50634"/>
              <a:gd name="adj2" fmla="val 127355"/>
              <a:gd name="adj3" fmla="val 16667"/>
            </a:avLst>
          </a:prstGeom>
          <a:blipFill>
            <a:blip r:embed="rId7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Scegliere ‘’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InviiSDOpu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Tot’’ per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visualizzare 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 dati dei vari i flussi, suddivisi per mese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di 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competenza, relativi all’anno selezionato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it-IT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4321056" y="8397661"/>
            <a:ext cx="2381250" cy="586855"/>
          </a:xfrm>
          <a:prstGeom prst="wedgeRoundRectCallout">
            <a:avLst>
              <a:gd name="adj1" fmla="val -94705"/>
              <a:gd name="adj2" fmla="val -53263"/>
              <a:gd name="adj3" fmla="val 16667"/>
            </a:avLst>
          </a:prstGeom>
          <a:blipFill>
            <a:blip r:embed="rId7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Report costituito da più fogli di lavoro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542197" y="8215952"/>
            <a:ext cx="1733266" cy="226889"/>
            <a:chOff x="1542197" y="8215952"/>
            <a:chExt cx="1733266" cy="226889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1542197" y="8427075"/>
              <a:ext cx="1733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V="1">
              <a:off x="1555845" y="8215952"/>
              <a:ext cx="0" cy="2268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V="1">
              <a:off x="3275463" y="8215952"/>
              <a:ext cx="0" cy="2268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3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6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5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8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1" nodeType="withEffect">
                                  <p:stCondLst>
                                    <p:cond delay="55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3" y="1809678"/>
            <a:ext cx="12765142" cy="4811839"/>
          </a:xfrm>
          <a:prstGeom prst="rect">
            <a:avLst/>
          </a:prstGeom>
        </p:spPr>
      </p:pic>
      <p:sp>
        <p:nvSpPr>
          <p:cNvPr id="4" name="Rettangolo 3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4943370" y="1457864"/>
            <a:ext cx="216000" cy="2160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5" name="Fumetto 2 4"/>
          <p:cNvSpPr/>
          <p:nvPr/>
        </p:nvSpPr>
        <p:spPr>
          <a:xfrm>
            <a:off x="5051370" y="2806262"/>
            <a:ext cx="2619375" cy="490692"/>
          </a:xfrm>
          <a:prstGeom prst="wedgeRoundRectCallout">
            <a:avLst>
              <a:gd name="adj1" fmla="val -49115"/>
              <a:gd name="adj2" fmla="val -286015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Avanti di una pagina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Fumetto 2 1"/>
          <p:cNvSpPr/>
          <p:nvPr/>
        </p:nvSpPr>
        <p:spPr>
          <a:xfrm>
            <a:off x="9946951" y="6812399"/>
            <a:ext cx="2619375" cy="571515"/>
          </a:xfrm>
          <a:prstGeom prst="wedgeRoundRectCallout">
            <a:avLst>
              <a:gd name="adj1" fmla="val 81421"/>
              <a:gd name="adj2" fmla="val 7688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 l'intero report è visualizzabile in più pagine...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142619" y="1566000"/>
            <a:ext cx="2619375" cy="541362"/>
          </a:xfrm>
          <a:prstGeom prst="wedgeRoundRectCallout">
            <a:avLst>
              <a:gd name="adj1" fmla="val -78572"/>
              <a:gd name="adj2" fmla="val -46965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Ultima pagina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ttangolo 6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5177658" y="1458000"/>
            <a:ext cx="216000" cy="2160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3354706" y="6850623"/>
            <a:ext cx="881555" cy="385747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7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9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6" y="3752193"/>
            <a:ext cx="12770070" cy="4225158"/>
          </a:xfrm>
          <a:prstGeom prst="rect">
            <a:avLst/>
          </a:prstGeom>
        </p:spPr>
      </p:pic>
      <p:sp>
        <p:nvSpPr>
          <p:cNvPr id="2" name="Rettangolo 1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183091" y="348581"/>
            <a:ext cx="266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449491" y="1016332"/>
            <a:ext cx="2724150" cy="635047"/>
          </a:xfrm>
          <a:prstGeom prst="wedgeRoundRectCallout">
            <a:avLst>
              <a:gd name="adj1" fmla="val -50000"/>
              <a:gd name="adj2" fmla="val -121491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poter esportare il report, cliccare su "Documento"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metto 2 2"/>
          <p:cNvSpPr/>
          <p:nvPr/>
        </p:nvSpPr>
        <p:spPr>
          <a:xfrm>
            <a:off x="6298158" y="1009934"/>
            <a:ext cx="2686050" cy="838200"/>
          </a:xfrm>
          <a:prstGeom prst="wedgeRoundRectCallout">
            <a:avLst>
              <a:gd name="adj1" fmla="val -79978"/>
              <a:gd name="adj2" fmla="val -29987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E' possibile esportare il report in diversi formati. Scegliere ad esempio Excel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5270" y="1009934"/>
            <a:ext cx="1368000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     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" cy="285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7" y="3752192"/>
            <a:ext cx="12738539" cy="4209393"/>
          </a:xfrm>
          <a:prstGeom prst="rect">
            <a:avLst/>
          </a:prstGeom>
        </p:spPr>
      </p:pic>
      <p:sp>
        <p:nvSpPr>
          <p:cNvPr id="6" name="Fumetto 2 5"/>
          <p:cNvSpPr/>
          <p:nvPr/>
        </p:nvSpPr>
        <p:spPr>
          <a:xfrm>
            <a:off x="993227" y="1989636"/>
            <a:ext cx="2686050" cy="838200"/>
          </a:xfrm>
          <a:prstGeom prst="wedgeRoundRectCallout">
            <a:avLst>
              <a:gd name="adj1" fmla="val -42414"/>
              <a:gd name="adj2" fmla="val -146601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Posizionarsi sul comando ‘’Salva nel computer come’’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9056285" y="6625275"/>
            <a:ext cx="972000" cy="337647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5779686" y="6117021"/>
            <a:ext cx="2381250" cy="1029749"/>
          </a:xfrm>
          <a:prstGeom prst="wedgeRoundRectCallout">
            <a:avLst>
              <a:gd name="adj1" fmla="val 88151"/>
              <a:gd name="adj2" fmla="val 13168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Lasciare l'impostazione "Aprirlo con…" e confermare con OK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4950373"/>
            <a:ext cx="4474800" cy="29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9"/>
    </mc:Choice>
    <mc:Fallback xmlns="">
      <p:transition spd="slow" advTm="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2059474" y="7674443"/>
            <a:ext cx="1828800" cy="2880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4162072" y="4491885"/>
            <a:ext cx="2886075" cy="810051"/>
          </a:xfrm>
          <a:prstGeom prst="wedgeRoundRectCallout">
            <a:avLst>
              <a:gd name="adj1" fmla="val -79865"/>
              <a:gd name="adj2" fmla="val 348531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Il report verrà aperto nel formato prescelto. Ora sarà possibile salvarlo sul proprio pc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59474" y="4000500"/>
            <a:ext cx="721826" cy="469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5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6819900" y="5124450"/>
            <a:ext cx="2381250" cy="95250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smtClean="0">
                <a:solidFill>
                  <a:srgbClr val="000000"/>
                </a:solidFill>
                <a:latin typeface="Arial" panose="020B0604020202020204" pitchFamily="34" charset="0"/>
              </a:rPr>
              <a:t>Cliccare su "Sanità"</a:t>
            </a:r>
            <a:endParaRPr lang="it-IT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739776" y="1588749"/>
            <a:ext cx="2736850" cy="1029749"/>
          </a:xfrm>
          <a:prstGeom prst="wedgeRoundRectCallout">
            <a:avLst>
              <a:gd name="adj1" fmla="val -58045"/>
              <a:gd name="adj2" fmla="val -15236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sull’etichetta ‘’File’’, se si desidera salvare il documento sul proprio computer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metto 2 2"/>
          <p:cNvSpPr/>
          <p:nvPr/>
        </p:nvSpPr>
        <p:spPr>
          <a:xfrm>
            <a:off x="2006599" y="2682380"/>
            <a:ext cx="3131457" cy="830078"/>
          </a:xfrm>
          <a:prstGeom prst="wedgeRoundRectCallout">
            <a:avLst>
              <a:gd name="adj1" fmla="val -82492"/>
              <a:gd name="adj2" fmla="val -237984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Cliccare sul comando ‘’Salva con nome’’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9550"/>
          </a:xfrm>
          <a:prstGeom prst="rect">
            <a:avLst/>
          </a:prstGeom>
        </p:spPr>
      </p:pic>
      <p:sp>
        <p:nvSpPr>
          <p:cNvPr id="45" name="Rettangolo 44"/>
          <p:cNvSpPr/>
          <p:nvPr/>
        </p:nvSpPr>
        <p:spPr>
          <a:xfrm>
            <a:off x="2209800" y="1380410"/>
            <a:ext cx="812800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umetto 2 56"/>
          <p:cNvSpPr/>
          <p:nvPr/>
        </p:nvSpPr>
        <p:spPr>
          <a:xfrm>
            <a:off x="1638300" y="1462960"/>
            <a:ext cx="2768600" cy="759137"/>
          </a:xfrm>
          <a:prstGeom prst="wedgeRoundRectCallout">
            <a:avLst>
              <a:gd name="adj1" fmla="val 45021"/>
              <a:gd name="adj2" fmla="val 325933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Selezionare il disco sul quale si desiderano salvare i dati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Fumetto 2 57"/>
          <p:cNvSpPr/>
          <p:nvPr/>
        </p:nvSpPr>
        <p:spPr>
          <a:xfrm>
            <a:off x="6897914" y="4108596"/>
            <a:ext cx="2768600" cy="759137"/>
          </a:xfrm>
          <a:prstGeom prst="wedgeRoundRectCallout">
            <a:avLst>
              <a:gd name="adj1" fmla="val -97050"/>
              <a:gd name="adj2" fmla="val 111795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Assegnare un nome, a piacere, al file Excel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Fumetto 2 58"/>
          <p:cNvSpPr/>
          <p:nvPr/>
        </p:nvSpPr>
        <p:spPr>
          <a:xfrm>
            <a:off x="8663214" y="5674432"/>
            <a:ext cx="2768600" cy="759137"/>
          </a:xfrm>
          <a:prstGeom prst="wedgeRoundRectCallout">
            <a:avLst>
              <a:gd name="adj1" fmla="val 72283"/>
              <a:gd name="adj2" fmla="val 11562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 pulsante ‘’Salva’’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2" name="Fumetto 2 71"/>
          <p:cNvSpPr/>
          <p:nvPr/>
        </p:nvSpPr>
        <p:spPr>
          <a:xfrm>
            <a:off x="8802913" y="2222097"/>
            <a:ext cx="2768600" cy="759137"/>
          </a:xfrm>
          <a:prstGeom prst="wedgeRoundRectCallout">
            <a:avLst>
              <a:gd name="adj1" fmla="val -117496"/>
              <a:gd name="adj2" fmla="val 4726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Selezionare la cartella nella quale si desidera effettuare il salvataggio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81138" y="5949944"/>
            <a:ext cx="989610" cy="208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Report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073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1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accel="50000" decel="5000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accel="50000" decel="50000" fill="hold" grpId="1" nodeType="withEffect">
                                  <p:stCondLst>
                                    <p:cond delay="2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accel="50000" decel="50000" fill="hold" grpId="0" nodeType="withEffect">
                                  <p:stCondLst>
                                    <p:cond delay="28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accel="50000" decel="50000" fill="hold" grpId="1" nodeType="withEffect">
                                  <p:stCondLst>
                                    <p:cond delay="3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2" grpId="0" animBg="1"/>
      <p:bldP spid="7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551091" y="848520"/>
            <a:ext cx="2736850" cy="1029749"/>
          </a:xfrm>
          <a:prstGeom prst="wedgeRoundRectCallout">
            <a:avLst>
              <a:gd name="adj1" fmla="val -44256"/>
              <a:gd name="adj2" fmla="val -115713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sull’etichetta ‘’File’’, se si desidera  uscire dall’applicativo.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umetto 2 2"/>
          <p:cNvSpPr/>
          <p:nvPr/>
        </p:nvSpPr>
        <p:spPr>
          <a:xfrm>
            <a:off x="2006600" y="3197254"/>
            <a:ext cx="2768600" cy="1029749"/>
          </a:xfrm>
          <a:prstGeom prst="wedgeRoundRectCallout">
            <a:avLst>
              <a:gd name="adj1" fmla="val -94428"/>
              <a:gd name="adj2" fmla="val 20856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Successviamente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, cliccare sul comando ‘’Esci’’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6" y="3752193"/>
            <a:ext cx="12770070" cy="4225158"/>
          </a:xfrm>
          <a:prstGeom prst="rect">
            <a:avLst/>
          </a:prstGeom>
        </p:spPr>
      </p:pic>
      <p:sp>
        <p:nvSpPr>
          <p:cNvPr id="2" name="Rettangolo 1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183091" y="348581"/>
            <a:ext cx="266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449491" y="1016332"/>
            <a:ext cx="2724150" cy="635047"/>
          </a:xfrm>
          <a:prstGeom prst="wedgeRoundRectCallout">
            <a:avLst>
              <a:gd name="adj1" fmla="val -50000"/>
              <a:gd name="adj2" fmla="val -121491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chiudere il report, cliccare su "Documento"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2" y="4833115"/>
            <a:ext cx="13044893" cy="3128470"/>
          </a:xfrm>
          <a:prstGeom prst="rect">
            <a:avLst/>
          </a:prstGeom>
        </p:spPr>
      </p:pic>
      <p:sp>
        <p:nvSpPr>
          <p:cNvPr id="7" name="Fumetto 2 6"/>
          <p:cNvSpPr/>
          <p:nvPr/>
        </p:nvSpPr>
        <p:spPr>
          <a:xfrm>
            <a:off x="2017049" y="2480354"/>
            <a:ext cx="2724150" cy="481392"/>
          </a:xfrm>
          <a:prstGeom prst="wedgeRoundRectCallout">
            <a:avLst>
              <a:gd name="adj1" fmla="val -84146"/>
              <a:gd name="adj2" fmla="val -17542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Selezionare il comando ‘’Chiudi’’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5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14425187" y="3206522"/>
            <a:ext cx="2724150" cy="481392"/>
          </a:xfrm>
          <a:prstGeom prst="wedgeRoundRectCallout">
            <a:avLst>
              <a:gd name="adj1" fmla="val 60537"/>
              <a:gd name="adj2" fmla="val -486544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uscire dal Sistema cliccare su ‘’Disconnetti’’ 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tangolo 2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7216620" y="792585"/>
            <a:ext cx="1001747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0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6172200" y="3181350"/>
            <a:ext cx="2638425" cy="108585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 Servizio "Piattaforma per l'Analisi Dati Decisionali Integrati della Sanità (PADDI)"</a:t>
            </a:r>
            <a:endParaRPr lang="it-IT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9"/>
    </mc:Choice>
    <mc:Fallback xmlns="">
      <p:transition spd="slow" advTm="8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3811250" y="4667250"/>
            <a:ext cx="21526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2430125" y="3162300"/>
            <a:ext cx="2381250" cy="952500"/>
          </a:xfrm>
          <a:prstGeom prst="wedgeRoundRectCallout">
            <a:avLst>
              <a:gd name="adj1" fmla="val 50000"/>
              <a:gd name="adj2" fmla="val 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dirty="0" smtClean="0">
                <a:solidFill>
                  <a:srgbClr val="000000"/>
                </a:solidFill>
                <a:latin typeface="Arial" panose="020B0604020202020204" pitchFamily="34" charset="0"/>
              </a:rPr>
              <a:t>Accedere al Servizio da qui</a:t>
            </a:r>
            <a:endParaRPr lang="it-IT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219200" y="4695825"/>
            <a:ext cx="2847975" cy="276225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2019300" y="3419475"/>
            <a:ext cx="2381250" cy="95250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dirty="0" smtClean="0">
                <a:solidFill>
                  <a:srgbClr val="000000"/>
                </a:solidFill>
                <a:latin typeface="Arial" panose="020B0604020202020204" pitchFamily="34" charset="0"/>
              </a:rPr>
              <a:t>Inserire la Username</a:t>
            </a:r>
            <a:endParaRPr lang="it-IT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accel="50000" decel="5000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"/>
    </mc:Choice>
    <mc:Fallback xmlns="">
      <p:transition spd="slow" advTm="22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219200" y="5591175"/>
            <a:ext cx="2847975" cy="276225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924050" y="4314825"/>
            <a:ext cx="2381250" cy="95250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smtClean="0">
                <a:solidFill>
                  <a:srgbClr val="000000"/>
                </a:solidFill>
                <a:latin typeface="Arial" panose="020B0604020202020204" pitchFamily="34" charset="0"/>
              </a:rPr>
              <a:t>Inserire la Password</a:t>
            </a:r>
            <a:endParaRPr lang="it-IT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accel="50000" decel="50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449</Words>
  <Application>Microsoft Office PowerPoint</Application>
  <PresentationFormat>Personalizzato</PresentationFormat>
  <Paragraphs>50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Untitled1</dc:title>
  <dc:creator>ferdinando.oddo</dc:creator>
  <cp:lastModifiedBy>GUALA MariaGrazia 663</cp:lastModifiedBy>
  <cp:revision>177</cp:revision>
  <dcterms:created xsi:type="dcterms:W3CDTF">2014-02-28T08:35:48Z</dcterms:created>
  <dcterms:modified xsi:type="dcterms:W3CDTF">2015-01-15T13:00:55Z</dcterms:modified>
</cp:coreProperties>
</file>